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60" r:id="rId4"/>
    <p:sldMasterId id="2147483672" r:id="rId5"/>
  </p:sldMasterIdLst>
  <p:notesMasterIdLst>
    <p:notesMasterId r:id="rId28"/>
  </p:notesMasterIdLst>
  <p:sldIdLst>
    <p:sldId id="257" r:id="rId6"/>
    <p:sldId id="258" r:id="rId7"/>
    <p:sldId id="261" r:id="rId8"/>
    <p:sldId id="263" r:id="rId9"/>
    <p:sldId id="264" r:id="rId10"/>
    <p:sldId id="265" r:id="rId11"/>
    <p:sldId id="364" r:id="rId12"/>
    <p:sldId id="382" r:id="rId13"/>
    <p:sldId id="278" r:id="rId14"/>
    <p:sldId id="376" r:id="rId15"/>
    <p:sldId id="377" r:id="rId16"/>
    <p:sldId id="295" r:id="rId17"/>
    <p:sldId id="293" r:id="rId18"/>
    <p:sldId id="384" r:id="rId19"/>
    <p:sldId id="378" r:id="rId20"/>
    <p:sldId id="385" r:id="rId21"/>
    <p:sldId id="386" r:id="rId22"/>
    <p:sldId id="379" r:id="rId23"/>
    <p:sldId id="380" r:id="rId24"/>
    <p:sldId id="381" r:id="rId25"/>
    <p:sldId id="307" r:id="rId26"/>
    <p:sldId id="357" r:id="rId27"/>
  </p:sldIdLst>
  <p:sldSz cx="12192000" cy="6858000"/>
  <p:notesSz cx="6858000" cy="9144000"/>
  <p:embeddedFontLst>
    <p:embeddedFont>
      <p:font typeface="Arial Narrow" panose="020B0606020202030204" pitchFamily="34" charset="0"/>
      <p:regular r:id="rId29"/>
      <p:bold r:id="rId30"/>
      <p:italic r:id="rId31"/>
      <p:boldItalic r:id="rId32"/>
    </p:embeddedFont>
    <p:embeddedFont>
      <p:font typeface="Barlow Condensed" panose="00000506000000000000" pitchFamily="2" charset="0"/>
      <p:regular r:id="rId33"/>
      <p:bold r:id="rId34"/>
      <p:italic r:id="rId35"/>
      <p:boldItalic r:id="rId36"/>
    </p:embeddedFont>
    <p:embeddedFont>
      <p:font typeface="Barlow Condensed Medium" panose="00000606000000000000" pitchFamily="2" charset="0"/>
      <p:regular r:id="rId37"/>
      <p:italic r:id="rId38"/>
    </p:embeddedFont>
    <p:embeddedFont>
      <p:font typeface="Barlow Condensed SemiBold" panose="00000706000000000000" pitchFamily="2" charset="0"/>
      <p:regular r:id="rId39"/>
      <p:bold r:id="rId40"/>
      <p:italic r:id="rId41"/>
      <p:boldItalic r:id="rId42"/>
    </p:embeddedFont>
  </p:embeddedFontLst>
  <p:custShowLst>
    <p:custShow name="Narcotics" id="0">
      <p:sldLst>
        <p:sld r:id="rId14"/>
        <p:sld r:id="rId18"/>
      </p:sldLst>
    </p:custShow>
    <p:custShow name="Dangerous Mail" id="1">
      <p:sldLst>
        <p:sld r:id="rId17"/>
        <p:sld r:id="rId26"/>
      </p:sldLst>
    </p:custShow>
    <p:custShow name="Mail Fraud" id="2">
      <p:sldLst/>
    </p:custShow>
    <p:custShow name="Violent Crimes" id="3">
      <p:sldLst/>
    </p:custShow>
    <p:custShow name="Natural Disasters" id="4">
      <p:sldLst/>
    </p:custShow>
    <p:custShow name="Mail Theft" id="5">
      <p:sldLst/>
    </p:custShow>
    <p:custShow name="Introduction" id="6">
      <p:sldLst>
        <p:sld r:id="rId6"/>
        <p:sld r:id="rId7"/>
        <p:sld r:id="rId8"/>
        <p:sld r:id="rId9"/>
        <p:sld r:id="rId10"/>
        <p:sld r:id="rId11"/>
      </p:sldLst>
    </p:custShow>
    <p:custShow name="Closing" id="7">
      <p:sldLst>
        <p:sld r:id="rId27"/>
      </p:sldLst>
    </p:custShow>
  </p:custShow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Recruitment" id="{BA22C6E6-87E4-46E7-B61C-C843533E06A3}">
          <p14:sldIdLst>
            <p14:sldId id="257"/>
            <p14:sldId id="258"/>
            <p14:sldId id="261"/>
            <p14:sldId id="263"/>
            <p14:sldId id="264"/>
            <p14:sldId id="265"/>
            <p14:sldId id="364"/>
            <p14:sldId id="382"/>
            <p14:sldId id="278"/>
            <p14:sldId id="376"/>
            <p14:sldId id="377"/>
            <p14:sldId id="295"/>
            <p14:sldId id="293"/>
            <p14:sldId id="384"/>
            <p14:sldId id="378"/>
            <p14:sldId id="385"/>
            <p14:sldId id="386"/>
            <p14:sldId id="379"/>
            <p14:sldId id="380"/>
            <p14:sldId id="381"/>
            <p14:sldId id="307"/>
            <p14:sldId id="357"/>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F84C85B-9ADB-7EC7-9995-1D904DF9F219}" name="Hanlon, Bryan T - Washington, DC" initials="BH" userId="S::BTHanlon@uspis.gov::64ca28ef-41e4-4d41-b56a-1ce423b1effe"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Porter, Richard M - Washington, DC" initials="PRM-WD" lastIdx="19" clrIdx="0">
    <p:extLst>
      <p:ext uri="{19B8F6BF-5375-455C-9EA6-DF929625EA0E}">
        <p15:presenceInfo xmlns:p15="http://schemas.microsoft.com/office/powerpoint/2012/main" userId="S-1-5-21-815684394-1082799842-1103567298-464140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7233B"/>
    <a:srgbClr val="F8BE2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A76FFD3-9792-425E-9070-14E64B1C0D47}" v="3" dt="2024-03-12T12:02:32.91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453"/>
    <p:restoredTop sz="85947" autoAdjust="0"/>
  </p:normalViewPr>
  <p:slideViewPr>
    <p:cSldViewPr snapToGrid="0" snapToObjects="1">
      <p:cViewPr varScale="1">
        <p:scale>
          <a:sx n="78" d="100"/>
          <a:sy n="78" d="100"/>
        </p:scale>
        <p:origin x="834" y="90"/>
      </p:cViewPr>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font" Target="fonts/font11.fntdata"/><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font" Target="fonts/font6.fntdata"/><Relationship Id="rId42" Type="http://schemas.openxmlformats.org/officeDocument/2006/relationships/font" Target="fonts/font14.fntdata"/><Relationship Id="rId47" Type="http://schemas.openxmlformats.org/officeDocument/2006/relationships/tableStyles" Target="tableStyles.xml"/><Relationship Id="rId50" Type="http://schemas.microsoft.com/office/2018/10/relationships/authors" Target="author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font" Target="fonts/font5.fntdata"/><Relationship Id="rId38" Type="http://schemas.openxmlformats.org/officeDocument/2006/relationships/font" Target="fonts/font10.fntdata"/><Relationship Id="rId46"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font" Target="fonts/font1.fntdata"/><Relationship Id="rId41" Type="http://schemas.openxmlformats.org/officeDocument/2006/relationships/font" Target="fonts/font13.fntdata"/><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font" Target="fonts/font4.fntdata"/><Relationship Id="rId37" Type="http://schemas.openxmlformats.org/officeDocument/2006/relationships/font" Target="fonts/font9.fntdata"/><Relationship Id="rId40" Type="http://schemas.openxmlformats.org/officeDocument/2006/relationships/font" Target="fonts/font12.fntdata"/><Relationship Id="rId45"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notesMaster" Target="notesMasters/notesMaster1.xml"/><Relationship Id="rId36" Type="http://schemas.openxmlformats.org/officeDocument/2006/relationships/font" Target="fonts/font8.fntdata"/><Relationship Id="rId49" Type="http://schemas.microsoft.com/office/2015/10/relationships/revisionInfo" Target="revisionInfo.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font" Target="fonts/font3.fntdata"/><Relationship Id="rId4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font" Target="fonts/font2.fntdata"/><Relationship Id="rId35" Type="http://schemas.openxmlformats.org/officeDocument/2006/relationships/font" Target="fonts/font7.fntdata"/><Relationship Id="rId43" Type="http://schemas.openxmlformats.org/officeDocument/2006/relationships/commentAuthors" Target="commentAuthors.xml"/><Relationship Id="rId48" Type="http://schemas.microsoft.com/office/2016/11/relationships/changesInfo" Target="changesInfos/changesInfo1.xml"/><Relationship Id="rId8" Type="http://schemas.openxmlformats.org/officeDocument/2006/relationships/slide" Target="slides/slide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right, Michael D - Washington, DC - Contractor" userId="7e0381e9-8ea2-4fdd-9142-f6ccb25a69f3" providerId="ADAL" clId="{CA76FFD3-9792-425E-9070-14E64B1C0D47}"/>
    <pc:docChg chg="modSld">
      <pc:chgData name="Wright, Michael D - Washington, DC - Contractor" userId="7e0381e9-8ea2-4fdd-9142-f6ccb25a69f3" providerId="ADAL" clId="{CA76FFD3-9792-425E-9070-14E64B1C0D47}" dt="2024-03-12T11:59:35.524" v="2" actId="14100"/>
      <pc:docMkLst>
        <pc:docMk/>
      </pc:docMkLst>
      <pc:sldChg chg="modSp mod">
        <pc:chgData name="Wright, Michael D - Washington, DC - Contractor" userId="7e0381e9-8ea2-4fdd-9142-f6ccb25a69f3" providerId="ADAL" clId="{CA76FFD3-9792-425E-9070-14E64B1C0D47}" dt="2024-03-12T11:59:35.524" v="2" actId="14100"/>
        <pc:sldMkLst>
          <pc:docMk/>
          <pc:sldMk cId="1066549637" sldId="382"/>
        </pc:sldMkLst>
        <pc:picChg chg="mod">
          <ac:chgData name="Wright, Michael D - Washington, DC - Contractor" userId="7e0381e9-8ea2-4fdd-9142-f6ccb25a69f3" providerId="ADAL" clId="{CA76FFD3-9792-425E-9070-14E64B1C0D47}" dt="2024-03-12T11:59:35.524" v="2" actId="14100"/>
          <ac:picMkLst>
            <pc:docMk/>
            <pc:sldMk cId="1066549637" sldId="382"/>
            <ac:picMk id="3" creationId="{EE1F24C8-CC7A-0E38-9CA2-1D69871B522A}"/>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1E29849-4A14-4643-B85A-5D2936485062}" type="datetimeFigureOut">
              <a:rPr lang="en-US" smtClean="0"/>
              <a:t>3/12/2024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A408FEF-504E-9342-8DC3-7230CAAB3D90}" type="slidenum">
              <a:rPr lang="en-US" smtClean="0"/>
              <a:t>‹#›</a:t>
            </a:fld>
            <a:endParaRPr lang="en-US" dirty="0"/>
          </a:p>
        </p:txBody>
      </p:sp>
    </p:spTree>
    <p:extLst>
      <p:ext uri="{BB962C8B-B14F-4D97-AF65-F5344CB8AC3E}">
        <p14:creationId xmlns:p14="http://schemas.microsoft.com/office/powerpoint/2010/main" val="19659767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33DFEB7-7513-BD4A-9444-FA4FE0C5267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712352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United States Postal Inspection Service is one of the nation’s oldest law enforcement agencies, tracing its roots back to August 7, 1775 – the earliest recorded date that William Goddard served as the first Surveyor General of Post Roads.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33DFEB7-7513-BD4A-9444-FA4FE0C5267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34678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As the federal law enforcement, crime prevention, and security arm of the United States Postal Service, our goal is to ensure confidence in the U.S. Mail.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Each day, we work to ensure that American businesses can safely dispatch funds, securities, and information through the U.S. Mail; that Postal customers can entrust their correspondence to the mail; and that Postal employees can work in a safe environment.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33DFEB7-7513-BD4A-9444-FA4FE0C5267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651622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To assist in carrying out its responsibilities, the United States Postal Inspection Service employs more than 1,200 Postal</a:t>
            </a:r>
            <a:r>
              <a:rPr lang="en-US" sz="1200" kern="1200" baseline="0" dirty="0">
                <a:solidFill>
                  <a:schemeClr val="tx1"/>
                </a:solidFill>
                <a:effectLst/>
                <a:latin typeface="+mn-lt"/>
                <a:ea typeface="+mn-ea"/>
                <a:cs typeface="+mn-cs"/>
              </a:rPr>
              <a:t> I</a:t>
            </a:r>
            <a:r>
              <a:rPr lang="en-US" sz="1200" kern="1200" dirty="0">
                <a:solidFill>
                  <a:schemeClr val="tx1"/>
                </a:solidFill>
                <a:effectLst/>
                <a:latin typeface="+mn-lt"/>
                <a:ea typeface="+mn-ea"/>
                <a:cs typeface="+mn-cs"/>
              </a:rPr>
              <a:t>nspectors…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33DFEB7-7513-BD4A-9444-FA4FE0C5267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856533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…across 16 divisions nationwide, as well as uniformed Postal Police Officers and highly trained forensic scientists and technical specialists.</a:t>
            </a:r>
          </a:p>
          <a:p>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33DFEB7-7513-BD4A-9444-FA4FE0C5267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717540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Inspectors throughout the country enforce over 200 federal laws related to crimes that adversely affect or entail fraudulent use of the U.S. Mail, the postal system, postal employees, and customers.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33DFEB7-7513-BD4A-9444-FA4FE0C5267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995259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p:cNvSpPr>
            <a:spLocks noGrp="1" noRot="1" noChangeAspect="1" noTextEdit="1"/>
          </p:cNvSpPr>
          <p:nvPr>
            <p:ph type="sldImg"/>
          </p:nvPr>
        </p:nvSpPr>
        <p:spPr>
          <a:xfrm>
            <a:off x="381000" y="685800"/>
            <a:ext cx="6096000" cy="3429000"/>
          </a:xfrm>
          <a:ln/>
        </p:spPr>
      </p:sp>
      <p:sp>
        <p:nvSpPr>
          <p:cNvPr id="38914" name="Notes Placeholder 2"/>
          <p:cNvSpPr>
            <a:spLocks noGrp="1"/>
          </p:cNvSpPr>
          <p:nvPr>
            <p:ph type="body" idx="1"/>
          </p:nvPr>
        </p:nvSpPr>
        <p:spPr>
          <a:xfrm>
            <a:off x="271721" y="4453624"/>
            <a:ext cx="6575647" cy="4842777"/>
          </a:xfrm>
          <a:noFill/>
        </p:spPr>
        <p:txBody>
          <a:bodyPr>
            <a:normAutofit fontScale="85000" lnSpcReduction="20000"/>
          </a:bodyPr>
          <a:lstStyle/>
          <a:p>
            <a:pPr eaLnBrk="1" hangingPunct="1">
              <a:lnSpc>
                <a:spcPct val="80000"/>
              </a:lnSpc>
            </a:pPr>
            <a:r>
              <a:rPr lang="en-US" sz="900" b="1" dirty="0">
                <a:latin typeface="Arial" charset="0"/>
                <a:ea typeface="ＭＳ Ｐゴシック"/>
                <a:cs typeface="ＭＳ Ｐゴシック"/>
              </a:rPr>
              <a:t>We don</a:t>
            </a:r>
            <a:r>
              <a:rPr lang="ja-JP" altLang="en-US" sz="900" b="1" dirty="0">
                <a:latin typeface="Arial" charset="0"/>
                <a:ea typeface="ＭＳ Ｐゴシック"/>
                <a:cs typeface="ＭＳ Ｐゴシック"/>
              </a:rPr>
              <a:t>’</a:t>
            </a:r>
            <a:r>
              <a:rPr lang="en-US" altLang="ja-JP" sz="900" b="1" dirty="0">
                <a:latin typeface="Arial" charset="0"/>
                <a:ea typeface="ＭＳ Ｐゴシック"/>
                <a:cs typeface="ＭＳ Ｐゴシック"/>
              </a:rPr>
              <a:t>t do it all on our own…we have Partnerships both Domestically and Internationally…</a:t>
            </a:r>
          </a:p>
          <a:p>
            <a:pPr eaLnBrk="1" hangingPunct="1">
              <a:lnSpc>
                <a:spcPct val="80000"/>
              </a:lnSpc>
              <a:spcBef>
                <a:spcPct val="0"/>
              </a:spcBef>
            </a:pPr>
            <a:endParaRPr lang="en-US" sz="900" b="1" dirty="0">
              <a:latin typeface="Arial" charset="0"/>
              <a:ea typeface="ＭＳ Ｐゴシック"/>
              <a:cs typeface="ＭＳ Ｐゴシック"/>
            </a:endParaRPr>
          </a:p>
          <a:p>
            <a:pPr eaLnBrk="1" hangingPunct="1">
              <a:lnSpc>
                <a:spcPct val="80000"/>
              </a:lnSpc>
              <a:spcBef>
                <a:spcPct val="0"/>
              </a:spcBef>
            </a:pPr>
            <a:r>
              <a:rPr lang="en-US" sz="900" dirty="0">
                <a:latin typeface="Arial" charset="0"/>
                <a:ea typeface="ＭＳ Ｐゴシック"/>
                <a:cs typeface="ＭＳ Ｐゴシック"/>
              </a:rPr>
              <a:t>Domestically, we work closely with many other federal, state and local law enforcement agencies. </a:t>
            </a:r>
            <a:br>
              <a:rPr lang="en-US" sz="900" dirty="0">
                <a:latin typeface="Arial" charset="0"/>
                <a:ea typeface="ＭＳ Ｐゴシック"/>
                <a:cs typeface="ＭＳ Ｐゴシック"/>
              </a:rPr>
            </a:br>
            <a:r>
              <a:rPr lang="en-US" sz="900" dirty="0">
                <a:latin typeface="Arial" charset="0"/>
                <a:ea typeface="ＭＳ Ｐゴシック"/>
                <a:cs typeface="ＭＳ Ｐゴシック"/>
              </a:rPr>
              <a:t>We partner with members and organizations in the financial industry. And with so much mail being transported by air, the airline industry is a key partner. </a:t>
            </a:r>
            <a:br>
              <a:rPr lang="en-US" sz="900" dirty="0">
                <a:latin typeface="Arial" charset="0"/>
                <a:ea typeface="ＭＳ Ｐゴシック"/>
                <a:cs typeface="ＭＳ Ｐゴシック"/>
              </a:rPr>
            </a:br>
            <a:endParaRPr lang="en-US" sz="900" dirty="0">
              <a:latin typeface="Arial" charset="0"/>
              <a:ea typeface="ＭＳ Ｐゴシック"/>
              <a:cs typeface="ＭＳ Ｐゴシック"/>
            </a:endParaRPr>
          </a:p>
          <a:p>
            <a:pPr eaLnBrk="1" hangingPunct="1">
              <a:lnSpc>
                <a:spcPct val="80000"/>
              </a:lnSpc>
              <a:spcBef>
                <a:spcPct val="0"/>
              </a:spcBef>
            </a:pPr>
            <a:r>
              <a:rPr lang="en-US" sz="900" dirty="0">
                <a:latin typeface="Arial" charset="0"/>
                <a:ea typeface="ＭＳ Ｐゴシック"/>
                <a:cs typeface="ＭＳ Ｐゴシック"/>
              </a:rPr>
              <a:t>We work with consumer groups to protect consumers from crimes such as fraud and identity theft. And, of course, we are key partners with you in the mailing industry.</a:t>
            </a:r>
          </a:p>
          <a:p>
            <a:pPr eaLnBrk="1" hangingPunct="1">
              <a:lnSpc>
                <a:spcPct val="80000"/>
              </a:lnSpc>
              <a:spcBef>
                <a:spcPct val="0"/>
              </a:spcBef>
            </a:pPr>
            <a:r>
              <a:rPr lang="en-GB" sz="900" dirty="0">
                <a:latin typeface="Arial" charset="0"/>
                <a:ea typeface="ＭＳ Ｐゴシック"/>
                <a:cs typeface="ＭＳ Ｐゴシック"/>
              </a:rPr>
              <a:t> </a:t>
            </a:r>
            <a:endParaRPr lang="en-US" sz="900" dirty="0">
              <a:latin typeface="Arial" charset="0"/>
              <a:ea typeface="ＭＳ Ｐゴシック"/>
              <a:cs typeface="ＭＳ Ｐゴシック"/>
            </a:endParaRPr>
          </a:p>
          <a:p>
            <a:pPr eaLnBrk="1" hangingPunct="1">
              <a:lnSpc>
                <a:spcPct val="80000"/>
              </a:lnSpc>
              <a:spcBef>
                <a:spcPct val="0"/>
              </a:spcBef>
            </a:pPr>
            <a:r>
              <a:rPr lang="en-GB" sz="900" dirty="0">
                <a:latin typeface="Arial" charset="0"/>
                <a:ea typeface="ＭＳ Ｐゴシック"/>
                <a:cs typeface="ＭＳ Ｐゴシック"/>
              </a:rPr>
              <a:t>As traditional crimes have become more sophisticated and criminals have moved beyond our borders, we have adapted. </a:t>
            </a:r>
            <a:br>
              <a:rPr lang="en-GB" sz="900" dirty="0">
                <a:latin typeface="Arial" charset="0"/>
                <a:ea typeface="ＭＳ Ｐゴシック"/>
                <a:cs typeface="ＭＳ Ｐゴシック"/>
              </a:rPr>
            </a:br>
            <a:r>
              <a:rPr lang="en-GB" sz="900" dirty="0">
                <a:latin typeface="Arial" charset="0"/>
                <a:ea typeface="ＭＳ Ｐゴシック"/>
                <a:cs typeface="ＭＳ Ｐゴシック"/>
              </a:rPr>
              <a:t>As criminals reach back to victimize American citizens, we have formed strategic partnerships with foreign law enforcement and postal administrations. </a:t>
            </a:r>
          </a:p>
          <a:p>
            <a:pPr eaLnBrk="1" hangingPunct="1">
              <a:lnSpc>
                <a:spcPct val="80000"/>
              </a:lnSpc>
              <a:spcBef>
                <a:spcPct val="0"/>
              </a:spcBef>
            </a:pPr>
            <a:endParaRPr lang="en-GB" sz="900" dirty="0">
              <a:latin typeface="Arial" charset="0"/>
              <a:ea typeface="ＭＳ Ｐゴシック"/>
              <a:cs typeface="ＭＳ Ｐゴシック"/>
            </a:endParaRPr>
          </a:p>
          <a:p>
            <a:pPr eaLnBrk="1" hangingPunct="1">
              <a:lnSpc>
                <a:spcPct val="80000"/>
              </a:lnSpc>
              <a:spcBef>
                <a:spcPct val="0"/>
              </a:spcBef>
            </a:pPr>
            <a:r>
              <a:rPr lang="en-US" sz="900" dirty="0">
                <a:latin typeface="Arial" charset="0"/>
                <a:ea typeface="ＭＳ Ｐゴシック"/>
                <a:cs typeface="ＭＳ Ｐゴシック"/>
              </a:rPr>
              <a:t>Using the network of the Universal Postal Union, the Postal Security Group is currently upgrading the capabilities of this network to ensue, in the event of a worldwide crisis; all security officials will receive timely accurate information.</a:t>
            </a:r>
            <a:endParaRPr lang="en-GB" sz="900" dirty="0">
              <a:latin typeface="Arial" charset="0"/>
              <a:ea typeface="ＭＳ Ｐゴシック"/>
              <a:cs typeface="ＭＳ Ｐゴシック"/>
            </a:endParaRPr>
          </a:p>
          <a:p>
            <a:pPr eaLnBrk="1" hangingPunct="1">
              <a:lnSpc>
                <a:spcPct val="80000"/>
              </a:lnSpc>
            </a:pPr>
            <a:endParaRPr lang="en-US" b="1" dirty="0">
              <a:latin typeface="Arial" charset="0"/>
              <a:ea typeface="ＭＳ Ｐゴシック"/>
              <a:cs typeface="ＭＳ Ｐゴシック"/>
            </a:endParaRPr>
          </a:p>
          <a:p>
            <a:pPr eaLnBrk="1" hangingPunct="1">
              <a:lnSpc>
                <a:spcPct val="80000"/>
              </a:lnSpc>
            </a:pPr>
            <a:r>
              <a:rPr lang="en-US" b="1" dirty="0">
                <a:latin typeface="Arial" charset="0"/>
                <a:ea typeface="ＭＳ Ｐゴシック"/>
                <a:cs typeface="ＭＳ Ｐゴシック"/>
              </a:rPr>
              <a:t>ADDITIONAL INFORMATION IF YOU WOULD LIKE TO HIGHLIGHT IT:</a:t>
            </a:r>
          </a:p>
          <a:p>
            <a:pPr eaLnBrk="1" hangingPunct="1">
              <a:lnSpc>
                <a:spcPct val="80000"/>
              </a:lnSpc>
            </a:pPr>
            <a:endParaRPr lang="en-US" b="1" dirty="0">
              <a:latin typeface="Arial" charset="0"/>
              <a:ea typeface="ＭＳ Ｐゴシック"/>
              <a:cs typeface="ＭＳ Ｐゴシック"/>
            </a:endParaRPr>
          </a:p>
          <a:p>
            <a:pPr eaLnBrk="1" hangingPunct="1">
              <a:lnSpc>
                <a:spcPct val="80000"/>
              </a:lnSpc>
            </a:pPr>
            <a:r>
              <a:rPr lang="en-US" b="1" dirty="0">
                <a:latin typeface="Arial" charset="0"/>
                <a:ea typeface="ＭＳ Ｐゴシック"/>
                <a:cs typeface="ＭＳ Ｐゴシック"/>
              </a:rPr>
              <a:t>Financial Industry Mail Security Initiative (FIMSI)</a:t>
            </a:r>
          </a:p>
          <a:p>
            <a:pPr eaLnBrk="1" hangingPunct="1">
              <a:lnSpc>
                <a:spcPct val="80000"/>
              </a:lnSpc>
            </a:pPr>
            <a:r>
              <a:rPr lang="en-US" b="1" dirty="0">
                <a:latin typeface="Arial" charset="0"/>
                <a:ea typeface="ＭＳ Ｐゴシック"/>
                <a:cs typeface="ＭＳ Ｐゴシック"/>
              </a:rPr>
              <a:t>Established in 1992 at the first Credit Card Mail Security meeting in DC, focused on how LE and credit card industry could stop credit card/convenience check theft. Now includes representatives of the mailing industry, commercial security and retail managers, and prosecutors. </a:t>
            </a:r>
          </a:p>
          <a:p>
            <a:pPr eaLnBrk="1" hangingPunct="1">
              <a:lnSpc>
                <a:spcPct val="80000"/>
              </a:lnSpc>
            </a:pPr>
            <a:r>
              <a:rPr lang="en-US" b="1" dirty="0">
                <a:latin typeface="Arial" charset="0"/>
                <a:ea typeface="ＭＳ Ｐゴシック"/>
                <a:cs typeface="ＭＳ Ｐゴシック"/>
              </a:rPr>
              <a:t> </a:t>
            </a:r>
          </a:p>
          <a:p>
            <a:pPr eaLnBrk="1" hangingPunct="1">
              <a:lnSpc>
                <a:spcPct val="80000"/>
              </a:lnSpc>
            </a:pPr>
            <a:r>
              <a:rPr lang="en-US" b="1" dirty="0">
                <a:latin typeface="Arial" charset="0"/>
                <a:ea typeface="ＭＳ Ｐゴシック"/>
                <a:cs typeface="ＭＳ Ｐゴシック"/>
              </a:rPr>
              <a:t>President</a:t>
            </a:r>
            <a:r>
              <a:rPr lang="ja-JP" altLang="en-US" b="1" dirty="0">
                <a:latin typeface="Arial" charset="0"/>
                <a:ea typeface="ＭＳ Ｐゴシック"/>
                <a:cs typeface="ＭＳ Ｐゴシック"/>
              </a:rPr>
              <a:t>’</a:t>
            </a:r>
            <a:r>
              <a:rPr lang="en-US" altLang="ja-JP" b="1" dirty="0">
                <a:latin typeface="Arial" charset="0"/>
                <a:ea typeface="ＭＳ Ｐゴシック"/>
                <a:cs typeface="ＭＳ Ｐゴシック"/>
              </a:rPr>
              <a:t>s Identity Theft Task Force</a:t>
            </a:r>
          </a:p>
          <a:p>
            <a:pPr eaLnBrk="1" hangingPunct="1">
              <a:lnSpc>
                <a:spcPct val="80000"/>
              </a:lnSpc>
            </a:pPr>
            <a:r>
              <a:rPr lang="en-US" b="1" dirty="0">
                <a:latin typeface="Arial" charset="0"/>
                <a:ea typeface="ＭＳ Ｐゴシック"/>
                <a:cs typeface="ＭＳ Ｐゴシック"/>
              </a:rPr>
              <a:t>1 of 17 federal agencies and departments, created by Executive Order in May 2006</a:t>
            </a:r>
          </a:p>
          <a:p>
            <a:pPr eaLnBrk="1" hangingPunct="1">
              <a:lnSpc>
                <a:spcPct val="80000"/>
              </a:lnSpc>
            </a:pPr>
            <a:r>
              <a:rPr lang="en-US" b="1" dirty="0">
                <a:latin typeface="Arial" charset="0"/>
                <a:ea typeface="ＭＳ Ｐゴシック"/>
                <a:cs typeface="ＭＳ Ｐゴシック"/>
              </a:rPr>
              <a:t> </a:t>
            </a:r>
          </a:p>
          <a:p>
            <a:pPr eaLnBrk="1" hangingPunct="1">
              <a:lnSpc>
                <a:spcPct val="80000"/>
              </a:lnSpc>
            </a:pPr>
            <a:r>
              <a:rPr lang="en-US" b="1" dirty="0">
                <a:latin typeface="Arial" charset="0"/>
                <a:ea typeface="ＭＳ Ｐゴシック"/>
                <a:cs typeface="ＭＳ Ｐゴシック"/>
              </a:rPr>
              <a:t>Working group participation:</a:t>
            </a:r>
          </a:p>
          <a:p>
            <a:pPr eaLnBrk="1" hangingPunct="1">
              <a:lnSpc>
                <a:spcPct val="80000"/>
              </a:lnSpc>
            </a:pPr>
            <a:r>
              <a:rPr lang="en-US" b="1" dirty="0">
                <a:latin typeface="Arial" charset="0"/>
                <a:ea typeface="ＭＳ Ｐゴシック"/>
                <a:cs typeface="ＭＳ Ｐゴシック"/>
              </a:rPr>
              <a:t>DOJ's Bank Fraud Working Group, Promotes coordination and communication between the federal law enforcement and regulatory communities;</a:t>
            </a:r>
          </a:p>
          <a:p>
            <a:pPr eaLnBrk="1" hangingPunct="1">
              <a:lnSpc>
                <a:spcPct val="80000"/>
              </a:lnSpc>
            </a:pPr>
            <a:r>
              <a:rPr lang="en-US" b="1" dirty="0">
                <a:latin typeface="Arial" charset="0"/>
                <a:ea typeface="ＭＳ Ｐゴシック"/>
                <a:cs typeface="ＭＳ Ｐゴシック"/>
              </a:rPr>
              <a:t>Securities and Commodities Working Group, Promotes the exchange of information on developing trends, new laws and regulations, and law enforcement issues and techniques;</a:t>
            </a:r>
          </a:p>
          <a:p>
            <a:pPr eaLnBrk="1" hangingPunct="1">
              <a:lnSpc>
                <a:spcPct val="80000"/>
              </a:lnSpc>
            </a:pPr>
            <a:r>
              <a:rPr lang="en-US" b="1" dirty="0">
                <a:latin typeface="Arial" charset="0"/>
                <a:ea typeface="ＭＳ Ｐゴシック"/>
                <a:cs typeface="ＭＳ Ｐゴシック"/>
              </a:rPr>
              <a:t>Mortgage Fraud Working Group, Focuses on important issues regarding mortgage and subprime lending fraud;</a:t>
            </a:r>
          </a:p>
          <a:p>
            <a:pPr eaLnBrk="1" hangingPunct="1">
              <a:lnSpc>
                <a:spcPct val="80000"/>
              </a:lnSpc>
            </a:pPr>
            <a:r>
              <a:rPr lang="en-US" b="1" dirty="0">
                <a:latin typeface="Arial" charset="0"/>
                <a:ea typeface="ＭＳ Ｐゴシック"/>
                <a:cs typeface="ＭＳ Ｐゴシック"/>
              </a:rPr>
              <a:t>International Mass Marketing Fraud Working Group, Fosters coordination and information exchange on telemarketing and Internet fraud</a:t>
            </a:r>
          </a:p>
          <a:p>
            <a:pPr eaLnBrk="1" hangingPunct="1">
              <a:lnSpc>
                <a:spcPct val="80000"/>
              </a:lnSpc>
            </a:pPr>
            <a:r>
              <a:rPr lang="en-US" b="1" dirty="0">
                <a:latin typeface="Arial" charset="0"/>
                <a:ea typeface="ＭＳ Ｐゴシック"/>
                <a:cs typeface="ＭＳ Ｐゴシック"/>
              </a:rPr>
              <a:t>National Center for Disaster Fraud – Triages reports from the public about possible fraud relating to disasters of all types.</a:t>
            </a:r>
          </a:p>
          <a:p>
            <a:pPr eaLnBrk="1" hangingPunct="1">
              <a:lnSpc>
                <a:spcPct val="80000"/>
              </a:lnSpc>
            </a:pPr>
            <a:r>
              <a:rPr lang="en-US" b="1" dirty="0">
                <a:latin typeface="Arial" charset="0"/>
                <a:ea typeface="ＭＳ Ｐゴシック"/>
                <a:cs typeface="ＭＳ Ｐゴシック"/>
              </a:rPr>
              <a:t> </a:t>
            </a:r>
          </a:p>
          <a:p>
            <a:pPr eaLnBrk="1" hangingPunct="1">
              <a:lnSpc>
                <a:spcPct val="80000"/>
              </a:lnSpc>
            </a:pPr>
            <a:r>
              <a:rPr lang="en-US" b="1" dirty="0">
                <a:latin typeface="Arial" charset="0"/>
                <a:ea typeface="ＭＳ Ｐゴシック"/>
                <a:cs typeface="ＭＳ Ｐゴシック"/>
              </a:rPr>
              <a:t>Partnerships</a:t>
            </a:r>
          </a:p>
          <a:p>
            <a:pPr eaLnBrk="1" hangingPunct="1">
              <a:lnSpc>
                <a:spcPct val="80000"/>
              </a:lnSpc>
            </a:pPr>
            <a:r>
              <a:rPr lang="en-US" b="1" dirty="0">
                <a:latin typeface="Arial" charset="0"/>
                <a:ea typeface="ＭＳ Ｐゴシック"/>
                <a:cs typeface="ＭＳ Ｐゴシック"/>
              </a:rPr>
              <a:t>USPIS participates in several cross-border partnerships with Canada, to combat Canada-based mass marketing mail fraud targeting U.S. consumers</a:t>
            </a:r>
          </a:p>
          <a:p>
            <a:pPr eaLnBrk="1" hangingPunct="1">
              <a:lnSpc>
                <a:spcPct val="80000"/>
              </a:lnSpc>
            </a:pPr>
            <a:r>
              <a:rPr lang="en-US" b="1" dirty="0">
                <a:latin typeface="Arial" charset="0"/>
                <a:ea typeface="ＭＳ Ｐゴシック"/>
                <a:cs typeface="ＭＳ Ｐゴシック"/>
              </a:rPr>
              <a:t>USPIS also participates in a partnership with Jamaica (Project JOLT)</a:t>
            </a:r>
          </a:p>
          <a:p>
            <a:pPr eaLnBrk="1" hangingPunct="1">
              <a:lnSpc>
                <a:spcPct val="80000"/>
              </a:lnSpc>
            </a:pPr>
            <a:r>
              <a:rPr lang="en-US" b="1" dirty="0">
                <a:latin typeface="Arial" charset="0"/>
                <a:ea typeface="ＭＳ Ｐゴシック"/>
                <a:cs typeface="ＭＳ Ｐゴシック"/>
              </a:rPr>
              <a:t> </a:t>
            </a:r>
          </a:p>
          <a:p>
            <a:pPr eaLnBrk="1" hangingPunct="1">
              <a:lnSpc>
                <a:spcPct val="80000"/>
              </a:lnSpc>
            </a:pPr>
            <a:r>
              <a:rPr lang="en-US" b="1" dirty="0">
                <a:latin typeface="Arial" charset="0"/>
                <a:ea typeface="ＭＳ Ｐゴシック"/>
                <a:cs typeface="ＭＳ Ｐゴシック"/>
              </a:rPr>
              <a:t>Operations</a:t>
            </a:r>
          </a:p>
          <a:p>
            <a:pPr eaLnBrk="1" hangingPunct="1">
              <a:lnSpc>
                <a:spcPct val="80000"/>
              </a:lnSpc>
            </a:pPr>
            <a:r>
              <a:rPr lang="en-US" b="1" dirty="0">
                <a:latin typeface="Arial" charset="0"/>
                <a:ea typeface="ＭＳ Ｐゴシック"/>
                <a:cs typeface="ＭＳ Ｐゴシック"/>
              </a:rPr>
              <a:t>Rapid Refund – Tax fraud using SSNs from PR and other citizens. Tens of thousands of fraudulent federal and state tax returns filed in 8 states.</a:t>
            </a:r>
          </a:p>
          <a:p>
            <a:pPr eaLnBrk="1" hangingPunct="1">
              <a:lnSpc>
                <a:spcPct val="80000"/>
              </a:lnSpc>
            </a:pPr>
            <a:r>
              <a:rPr lang="en-US" b="1" dirty="0">
                <a:latin typeface="Arial" charset="0"/>
                <a:ea typeface="ＭＳ Ｐゴシック"/>
                <a:cs typeface="ＭＳ Ｐゴシック"/>
              </a:rPr>
              <a:t>Homeless – Mail theft thieves along the I-95 corridor created counterfeit checks using information stolen from the mail. Indigents recruited as accomplices to assume victim identities.</a:t>
            </a:r>
          </a:p>
          <a:p>
            <a:pPr eaLnBrk="1" hangingPunct="1">
              <a:lnSpc>
                <a:spcPct val="80000"/>
              </a:lnSpc>
            </a:pPr>
            <a:r>
              <a:rPr lang="en-US" b="1" dirty="0">
                <a:latin typeface="Arial" charset="0"/>
                <a:ea typeface="ＭＳ Ｐゴシック"/>
                <a:cs typeface="ＭＳ Ｐゴシック"/>
              </a:rPr>
              <a:t>Stolen Dreams &amp; Broken Trust – Targeted financial investment fraud schemes.</a:t>
            </a:r>
          </a:p>
          <a:p>
            <a:pPr eaLnBrk="1" hangingPunct="1">
              <a:lnSpc>
                <a:spcPct val="80000"/>
              </a:lnSpc>
            </a:pPr>
            <a:r>
              <a:rPr lang="en-US" b="1" dirty="0">
                <a:latin typeface="Arial" charset="0"/>
                <a:ea typeface="ＭＳ Ｐゴシック"/>
                <a:cs typeface="ＭＳ Ｐゴシック"/>
              </a:rPr>
              <a:t>Gulf Coast – Targeted fraudulent claims related to Deepwater Horizon Oil Spill</a:t>
            </a:r>
          </a:p>
          <a:p>
            <a:pPr eaLnBrk="1" hangingPunct="1">
              <a:lnSpc>
                <a:spcPct val="80000"/>
              </a:lnSpc>
            </a:pPr>
            <a:r>
              <a:rPr lang="en-US" b="1" dirty="0">
                <a:latin typeface="Arial" charset="0"/>
                <a:ea typeface="ＭＳ Ｐゴシック"/>
                <a:cs typeface="ＭＳ Ｐゴシック"/>
              </a:rPr>
              <a:t>FTC Business Opportunity – Targeted small business ventures and work at home schemes</a:t>
            </a:r>
          </a:p>
        </p:txBody>
      </p:sp>
      <p:sp>
        <p:nvSpPr>
          <p:cNvPr id="38915" name="Slide Number Placeholder 3"/>
          <p:cNvSpPr txBox="1">
            <a:spLocks noGrp="1"/>
          </p:cNvSpPr>
          <p:nvPr/>
        </p:nvSpPr>
        <p:spPr bwMode="auto">
          <a:xfrm>
            <a:off x="4058568" y="8976836"/>
            <a:ext cx="3105997" cy="472890"/>
          </a:xfrm>
          <a:prstGeom prst="rect">
            <a:avLst/>
          </a:prstGeom>
          <a:noFill/>
          <a:ln w="9525">
            <a:noFill/>
            <a:miter lim="800000"/>
            <a:headEnd/>
            <a:tailEnd/>
          </a:ln>
        </p:spPr>
        <p:txBody>
          <a:bodyPr lIns="94947" tIns="47474" rIns="94947" bIns="47474" anchor="b"/>
          <a:lstStyle/>
          <a:p>
            <a:pPr algn="r" defTabSz="473976"/>
            <a:fld id="{335B4A15-84C6-45FF-AB37-D0702B4591ED}" type="slidenum">
              <a:rPr lang="en-US" sz="1200"/>
              <a:pPr algn="r" defTabSz="473976"/>
              <a:t>7</a:t>
            </a:fld>
            <a:endParaRPr lang="en-US" sz="1200" dirty="0"/>
          </a:p>
        </p:txBody>
      </p:sp>
    </p:spTree>
    <p:extLst>
      <p:ext uri="{BB962C8B-B14F-4D97-AF65-F5344CB8AC3E}">
        <p14:creationId xmlns:p14="http://schemas.microsoft.com/office/powerpoint/2010/main" val="15474969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MAKING THE CUT VIDEO</a:t>
            </a:r>
          </a:p>
        </p:txBody>
      </p:sp>
      <p:sp>
        <p:nvSpPr>
          <p:cNvPr id="4" name="Slide Number Placeholder 3"/>
          <p:cNvSpPr>
            <a:spLocks noGrp="1"/>
          </p:cNvSpPr>
          <p:nvPr>
            <p:ph type="sldNum" sz="quarter" idx="5"/>
          </p:nvPr>
        </p:nvSpPr>
        <p:spPr/>
        <p:txBody>
          <a:bodyPr/>
          <a:lstStyle/>
          <a:p>
            <a:fld id="{AA408FEF-504E-9342-8DC3-7230CAAB3D90}" type="slidenum">
              <a:rPr lang="en-US" smtClean="0"/>
              <a:t>8</a:t>
            </a:fld>
            <a:endParaRPr lang="en-US" dirty="0"/>
          </a:p>
        </p:txBody>
      </p:sp>
    </p:spTree>
    <p:extLst>
      <p:ext uri="{BB962C8B-B14F-4D97-AF65-F5344CB8AC3E}">
        <p14:creationId xmlns:p14="http://schemas.microsoft.com/office/powerpoint/2010/main" val="12515320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We have approximately</a:t>
            </a:r>
            <a:r>
              <a:rPr lang="en-US" sz="1200" kern="1200" baseline="0" dirty="0">
                <a:solidFill>
                  <a:schemeClr val="tx1"/>
                </a:solidFill>
                <a:effectLst/>
                <a:latin typeface="+mn-lt"/>
                <a:ea typeface="+mn-ea"/>
                <a:cs typeface="+mn-cs"/>
              </a:rPr>
              <a:t> 600 uniformed police force who are domiciled in 21 facilities nationwide.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FC7302-C299-F54B-9E89-7BBDA66DDC1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656575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Inspection Service also maintains a state-of-the-art National Forensic Laboratory in Dulles, Virginia, that helps to identify and ultimately provide evidence to successfully prosecute and convict individuals responsible for Postal-related criminal offenses. Its mission is to provide scientific and technical expertise to the criminal and security investigations of the Inspection Service.</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FC7302-C299-F54B-9E89-7BBDA66DDC1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656575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NLECC is located in Fort Worth, TX</a:t>
            </a:r>
            <a:r>
              <a:rPr lang="en-US" sz="1200" kern="1200" baseline="0" dirty="0">
                <a:solidFill>
                  <a:schemeClr val="tx1"/>
                </a:solidFill>
                <a:effectLst/>
                <a:latin typeface="+mn-lt"/>
                <a:ea typeface="+mn-ea"/>
                <a:cs typeface="+mn-cs"/>
              </a:rPr>
              <a:t> and Dulles, VA. They maintain over 10.500 alarm panels, after hours phone coverage and in the event of emergent situations, they dispatch the information to the appropriate duty Inspector.</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FC7302-C299-F54B-9E89-7BBDA66DDC1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656575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Mail</a:t>
            </a:r>
            <a:r>
              <a:rPr lang="en-US" sz="1200" kern="1200" baseline="0" dirty="0">
                <a:solidFill>
                  <a:schemeClr val="tx1"/>
                </a:solidFill>
                <a:effectLst/>
                <a:latin typeface="+mn-lt"/>
                <a:ea typeface="+mn-ea"/>
                <a:cs typeface="+mn-cs"/>
              </a:rPr>
              <a:t> Delivery Points: 160 Million</a:t>
            </a:r>
          </a:p>
          <a:p>
            <a:r>
              <a:rPr lang="en-US" sz="1200" kern="1200" baseline="0" dirty="0">
                <a:solidFill>
                  <a:schemeClr val="tx1"/>
                </a:solidFill>
                <a:effectLst/>
                <a:latin typeface="+mn-lt"/>
                <a:ea typeface="+mn-ea"/>
                <a:cs typeface="+mn-cs"/>
              </a:rPr>
              <a:t>Piece of Mail:  142.6 Billion</a:t>
            </a:r>
          </a:p>
          <a:p>
            <a:r>
              <a:rPr lang="en-US" sz="1200" kern="1200" baseline="0" dirty="0">
                <a:solidFill>
                  <a:schemeClr val="tx1"/>
                </a:solidFill>
                <a:effectLst/>
                <a:latin typeface="+mn-lt"/>
                <a:ea typeface="+mn-ea"/>
                <a:cs typeface="+mn-cs"/>
              </a:rPr>
              <a:t>USPIS Employees: 2,425</a:t>
            </a:r>
          </a:p>
          <a:p>
            <a:r>
              <a:rPr lang="en-US" sz="1200" kern="1200" baseline="0" dirty="0">
                <a:solidFill>
                  <a:schemeClr val="tx1"/>
                </a:solidFill>
                <a:effectLst/>
                <a:latin typeface="+mn-lt"/>
                <a:ea typeface="+mn-ea"/>
                <a:cs typeface="+mn-cs"/>
              </a:rPr>
              <a:t>Postal Inspectors: 1,262</a:t>
            </a:r>
          </a:p>
          <a:p>
            <a:r>
              <a:rPr lang="en-US" sz="1200" kern="1200" baseline="0" dirty="0">
                <a:solidFill>
                  <a:schemeClr val="tx1"/>
                </a:solidFill>
                <a:effectLst/>
                <a:latin typeface="+mn-lt"/>
                <a:ea typeface="+mn-ea"/>
                <a:cs typeface="+mn-cs"/>
              </a:rPr>
              <a:t>Investigations: 5,964</a:t>
            </a:r>
          </a:p>
          <a:p>
            <a:r>
              <a:rPr lang="en-US" sz="1200" kern="1200" baseline="0" dirty="0">
                <a:solidFill>
                  <a:schemeClr val="tx1"/>
                </a:solidFill>
                <a:effectLst/>
                <a:latin typeface="+mn-lt"/>
                <a:ea typeface="+mn-ea"/>
                <a:cs typeface="+mn-cs"/>
              </a:rPr>
              <a:t>Arrests: 5,759</a:t>
            </a:r>
          </a:p>
          <a:p>
            <a:endParaRPr lang="en-US" sz="1200" kern="1200" baseline="0" dirty="0">
              <a:solidFill>
                <a:schemeClr val="tx1"/>
              </a:solidFill>
              <a:effectLst/>
              <a:latin typeface="+mn-lt"/>
              <a:ea typeface="+mn-ea"/>
              <a:cs typeface="+mn-cs"/>
            </a:endParaRPr>
          </a:p>
          <a:p>
            <a:r>
              <a:rPr lang="en-US" sz="1200" kern="1200" baseline="0" dirty="0">
                <a:solidFill>
                  <a:schemeClr val="tx1"/>
                </a:solidFill>
                <a:effectLst/>
                <a:latin typeface="+mn-lt"/>
                <a:ea typeface="+mn-ea"/>
                <a:cs typeface="+mn-cs"/>
              </a:rPr>
              <a:t>Tax Dollars Zero!</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AFEF81D-3729-CA4A-AE95-6D47E288998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471768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READ THE WHOLE</a:t>
            </a:r>
            <a:r>
              <a:rPr lang="en-US" sz="1200" kern="1200" baseline="0" dirty="0">
                <a:solidFill>
                  <a:schemeClr val="tx1"/>
                </a:solidFill>
                <a:effectLst/>
                <a:latin typeface="+mn-lt"/>
                <a:ea typeface="+mn-ea"/>
                <a:cs typeface="+mn-cs"/>
              </a:rPr>
              <a:t> SLIDE VERBATIM</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FC7302-C299-F54B-9E89-7BBDA66DDC1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366820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READ THE WHOLE</a:t>
            </a:r>
            <a:r>
              <a:rPr lang="en-US" sz="1200" kern="1200" baseline="0" dirty="0">
                <a:solidFill>
                  <a:schemeClr val="tx1"/>
                </a:solidFill>
                <a:effectLst/>
                <a:latin typeface="+mn-lt"/>
                <a:ea typeface="+mn-ea"/>
                <a:cs typeface="+mn-cs"/>
              </a:rPr>
              <a:t> SLIDE VERBATIM</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FC7302-C299-F54B-9E89-7BBDA66DDC1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618923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effectLst/>
                <a:latin typeface="+mn-lt"/>
                <a:ea typeface="+mn-ea"/>
                <a:cs typeface="+mn-cs"/>
              </a:rPr>
              <a:t>Assessment Center – This will be a full day where you will participate in a variety of exercises where you’ll be assessed. If you pass, you will receive an email to attend the polygraph the next day.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effectLst/>
                <a:latin typeface="+mn-lt"/>
                <a:ea typeface="+mn-ea"/>
                <a:cs typeface="+mn-cs"/>
              </a:rPr>
              <a:t>Polygraph Exam – If you pass the polygraph, the next step will be a management interview. Which will be conducted locally, where you reside.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effectLst/>
                <a:latin typeface="+mn-lt"/>
                <a:ea typeface="+mn-ea"/>
                <a:cs typeface="+mn-cs"/>
              </a:rPr>
              <a:t>Management Interview – If recommended, you will be placed on a selection pool list.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effectLst/>
                <a:latin typeface="+mn-lt"/>
                <a:ea typeface="+mn-ea"/>
                <a:cs typeface="+mn-cs"/>
              </a:rPr>
              <a:t>Selection Pool List – This is a list you are placed on. You are not guaranteed a job. It is based on the needs of the USPIS.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effectLst/>
                <a:latin typeface="+mn-lt"/>
                <a:ea typeface="+mn-ea"/>
                <a:cs typeface="+mn-cs"/>
              </a:rPr>
              <a:t>Conditional Job Offer – You may receive a conditional job offer based on the needs of the USPIS. If you receive a conditional job offer, you will go through a background investigation, to include drug testing and a medical examination.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effectLst/>
                <a:latin typeface="+mn-lt"/>
                <a:ea typeface="+mn-ea"/>
                <a:cs typeface="+mn-cs"/>
              </a:rPr>
              <a:t>16 Week Basic Inspector Training – THIS WILL BE DISCUSSED IN MORE DETAIL IN THE NEXT SLIDES.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effectLst/>
                <a:latin typeface="+mn-lt"/>
                <a:ea typeface="+mn-ea"/>
                <a:cs typeface="+mn-cs"/>
              </a:rPr>
              <a:t>Post Basic Training – There are different tasks you will have to complete with a review panel.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effectLst/>
                <a:latin typeface="+mn-lt"/>
                <a:ea typeface="+mn-ea"/>
                <a:cs typeface="+mn-cs"/>
              </a:rPr>
              <a:t>Two Year Probationary Period – One Year if Veteran Preference (From Hiring Date)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effectLst/>
                <a:latin typeface="+mn-lt"/>
                <a:ea typeface="+mn-ea"/>
                <a:cs typeface="+mn-cs"/>
              </a:rPr>
              <a:t>USPS Employees have a Two-Year Probationary Period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FC7302-C299-F54B-9E89-7BBDA66DDC1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720435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Importance of accuracy in application and information provided to USPIS</a:t>
            </a:r>
          </a:p>
          <a:p>
            <a:r>
              <a:rPr lang="en-US" sz="1200" kern="1200" dirty="0">
                <a:solidFill>
                  <a:schemeClr val="tx1"/>
                </a:solidFill>
                <a:effectLst/>
                <a:latin typeface="+mn-lt"/>
                <a:ea typeface="+mn-ea"/>
                <a:cs typeface="+mn-cs"/>
              </a:rPr>
              <a:t>Consequences – you will be removed from the USPIS application process, Information will be available to other agencies that are conducting background examinations.</a:t>
            </a:r>
          </a:p>
          <a:p>
            <a:r>
              <a:rPr lang="en-US" sz="1200" kern="1200" dirty="0">
                <a:solidFill>
                  <a:schemeClr val="tx1"/>
                </a:solidFill>
                <a:effectLst/>
                <a:latin typeface="+mn-lt"/>
                <a:ea typeface="+mn-ea"/>
                <a:cs typeface="+mn-cs"/>
              </a:rPr>
              <a:t>If you have failed </a:t>
            </a:r>
            <a:r>
              <a:rPr lang="en-US" sz="1200" kern="1200">
                <a:solidFill>
                  <a:schemeClr val="tx1"/>
                </a:solidFill>
                <a:effectLst/>
                <a:latin typeface="+mn-lt"/>
                <a:ea typeface="+mn-ea"/>
                <a:cs typeface="+mn-cs"/>
              </a:rPr>
              <a:t>another polygraph, </a:t>
            </a:r>
            <a:r>
              <a:rPr lang="en-US" sz="1200" kern="1200" dirty="0">
                <a:solidFill>
                  <a:schemeClr val="tx1"/>
                </a:solidFill>
                <a:effectLst/>
                <a:latin typeface="+mn-lt"/>
                <a:ea typeface="+mn-ea"/>
                <a:cs typeface="+mn-cs"/>
              </a:rPr>
              <a:t>you must disclose it.</a:t>
            </a:r>
          </a:p>
          <a:p>
            <a:r>
              <a:rPr lang="en-US" sz="1200" kern="1200" dirty="0">
                <a:solidFill>
                  <a:schemeClr val="tx1"/>
                </a:solidFill>
                <a:effectLst/>
                <a:latin typeface="+mn-lt"/>
                <a:ea typeface="+mn-ea"/>
                <a:cs typeface="+mn-cs"/>
              </a:rPr>
              <a:t>Failures are typically from not providing complete and accurate information as requested on the application</a:t>
            </a:r>
          </a:p>
          <a:p>
            <a:r>
              <a:rPr lang="en-US" sz="1200" kern="1200" dirty="0">
                <a:solidFill>
                  <a:schemeClr val="tx1"/>
                </a:solidFill>
                <a:effectLst/>
                <a:latin typeface="+mn-lt"/>
                <a:ea typeface="+mn-ea"/>
                <a:cs typeface="+mn-cs"/>
              </a:rPr>
              <a:t>Many issue arise from failure to accurately report drug use</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FC7302-C299-F54B-9E89-7BBDA66DDC1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145719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Importance of reporting all instances of drug use as required by the policy.</a:t>
            </a:r>
          </a:p>
          <a:p>
            <a:r>
              <a:rPr lang="en-US" sz="1200" kern="1200" dirty="0">
                <a:solidFill>
                  <a:schemeClr val="tx1"/>
                </a:solidFill>
                <a:effectLst/>
                <a:latin typeface="+mn-lt"/>
                <a:ea typeface="+mn-ea"/>
                <a:cs typeface="+mn-cs"/>
              </a:rPr>
              <a:t>Better to disclose early.</a:t>
            </a:r>
          </a:p>
          <a:p>
            <a:r>
              <a:rPr lang="en-US" sz="1200" kern="1200" dirty="0">
                <a:solidFill>
                  <a:schemeClr val="tx1"/>
                </a:solidFill>
                <a:effectLst/>
                <a:latin typeface="+mn-lt"/>
                <a:ea typeface="+mn-ea"/>
                <a:cs typeface="+mn-cs"/>
              </a:rPr>
              <a:t>Drug use is not an automatic disqualifier.</a:t>
            </a:r>
          </a:p>
          <a:p>
            <a:r>
              <a:rPr lang="en-US" sz="1200" kern="1200" dirty="0">
                <a:solidFill>
                  <a:schemeClr val="tx1"/>
                </a:solidFill>
                <a:effectLst/>
                <a:latin typeface="+mn-lt"/>
                <a:ea typeface="+mn-ea"/>
                <a:cs typeface="+mn-cs"/>
              </a:rPr>
              <a:t>All applicants are reviewed </a:t>
            </a:r>
            <a:r>
              <a:rPr lang="en-US" sz="1200" kern="1200">
                <a:solidFill>
                  <a:schemeClr val="tx1"/>
                </a:solidFill>
                <a:effectLst/>
                <a:latin typeface="+mn-lt"/>
                <a:ea typeface="+mn-ea"/>
                <a:cs typeface="+mn-cs"/>
              </a:rPr>
              <a:t>based on </a:t>
            </a:r>
            <a:r>
              <a:rPr lang="en-US" sz="1200" kern="1200" dirty="0">
                <a:solidFill>
                  <a:schemeClr val="tx1"/>
                </a:solidFill>
                <a:effectLst/>
                <a:latin typeface="+mn-lt"/>
                <a:ea typeface="+mn-ea"/>
                <a:cs typeface="+mn-cs"/>
              </a:rPr>
              <a:t>individual situations and information provided.</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FC7302-C299-F54B-9E89-7BBDA66DDC1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922225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 READ</a:t>
            </a:r>
            <a:r>
              <a:rPr lang="en-US" sz="1200" kern="1200" baseline="0" dirty="0">
                <a:solidFill>
                  <a:schemeClr val="tx1"/>
                </a:solidFill>
                <a:effectLst/>
                <a:latin typeface="+mn-lt"/>
                <a:ea typeface="+mn-ea"/>
                <a:cs typeface="+mn-cs"/>
              </a:rPr>
              <a:t> THE SLIDE VERBATIM</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FC7302-C299-F54B-9E89-7BBDA66DDC1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506904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READ</a:t>
            </a:r>
            <a:r>
              <a:rPr lang="en-US" sz="1200" kern="1200" baseline="0" dirty="0">
                <a:solidFill>
                  <a:schemeClr val="tx1"/>
                </a:solidFill>
                <a:effectLst/>
                <a:latin typeface="+mn-lt"/>
                <a:ea typeface="+mn-ea"/>
                <a:cs typeface="+mn-cs"/>
              </a:rPr>
              <a:t> THE SLIDE VERBATIM</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FC7302-C299-F54B-9E89-7BBDA66DDC1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598823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 READ</a:t>
            </a:r>
            <a:r>
              <a:rPr lang="en-US" sz="1200" kern="1200" baseline="0" dirty="0">
                <a:solidFill>
                  <a:schemeClr val="tx1"/>
                </a:solidFill>
                <a:effectLst/>
                <a:latin typeface="+mn-lt"/>
                <a:ea typeface="+mn-ea"/>
                <a:cs typeface="+mn-cs"/>
              </a:rPr>
              <a:t> THE SLIDE VERBATIM</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pPr lvl="0"/>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FC7302-C299-F54B-9E89-7BBDA66DDC1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623129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ANY QUESTIONS</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AFEF81D-3729-CA4A-AE95-6D47E288998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262585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74F918-70EB-644B-B461-6DCD030B482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467261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266BF8-D20E-9947-97FC-1A600D5BDBA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0A04839-56A4-7840-A6FA-2A6850FE6F3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5B72949-4CA7-0C44-9E7C-4A0A095BC781}"/>
              </a:ext>
            </a:extLst>
          </p:cNvPr>
          <p:cNvSpPr>
            <a:spLocks noGrp="1"/>
          </p:cNvSpPr>
          <p:nvPr>
            <p:ph type="dt" sz="half" idx="10"/>
          </p:nvPr>
        </p:nvSpPr>
        <p:spPr/>
        <p:txBody>
          <a:bodyPr/>
          <a:lstStyle/>
          <a:p>
            <a:fld id="{F3D8EFE2-F842-5444-BD95-892AB51D2ACF}" type="datetimeFigureOut">
              <a:rPr lang="en-US" smtClean="0"/>
              <a:t>3/12/2024</a:t>
            </a:fld>
            <a:endParaRPr lang="en-US" dirty="0"/>
          </a:p>
        </p:txBody>
      </p:sp>
      <p:sp>
        <p:nvSpPr>
          <p:cNvPr id="5" name="Footer Placeholder 4">
            <a:extLst>
              <a:ext uri="{FF2B5EF4-FFF2-40B4-BE49-F238E27FC236}">
                <a16:creationId xmlns:a16="http://schemas.microsoft.com/office/drawing/2014/main" id="{79B076D1-F5CE-4B4F-94D2-499B62949ED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9E55D38-F736-1541-ABCC-F21C51CFB6A1}"/>
              </a:ext>
            </a:extLst>
          </p:cNvPr>
          <p:cNvSpPr>
            <a:spLocks noGrp="1"/>
          </p:cNvSpPr>
          <p:nvPr>
            <p:ph type="sldNum" sz="quarter" idx="12"/>
          </p:nvPr>
        </p:nvSpPr>
        <p:spPr/>
        <p:txBody>
          <a:bodyPr/>
          <a:lstStyle/>
          <a:p>
            <a:fld id="{8BD8512D-7987-FA46-B1F0-2C07BB8527CF}" type="slidenum">
              <a:rPr lang="en-US" smtClean="0"/>
              <a:t>‹#›</a:t>
            </a:fld>
            <a:endParaRPr lang="en-US" dirty="0"/>
          </a:p>
        </p:txBody>
      </p:sp>
    </p:spTree>
    <p:extLst>
      <p:ext uri="{BB962C8B-B14F-4D97-AF65-F5344CB8AC3E}">
        <p14:creationId xmlns:p14="http://schemas.microsoft.com/office/powerpoint/2010/main" val="35467079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E6C172-9D50-DF41-A07D-B4644B966A3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8CBE744-769D-D145-9109-8FFD754780C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FFFC157-54D2-DB47-AA75-BFF964552BC3}"/>
              </a:ext>
            </a:extLst>
          </p:cNvPr>
          <p:cNvSpPr>
            <a:spLocks noGrp="1"/>
          </p:cNvSpPr>
          <p:nvPr>
            <p:ph type="dt" sz="half" idx="10"/>
          </p:nvPr>
        </p:nvSpPr>
        <p:spPr/>
        <p:txBody>
          <a:bodyPr/>
          <a:lstStyle/>
          <a:p>
            <a:fld id="{F3D8EFE2-F842-5444-BD95-892AB51D2ACF}" type="datetimeFigureOut">
              <a:rPr lang="en-US" smtClean="0"/>
              <a:t>3/12/2024</a:t>
            </a:fld>
            <a:endParaRPr lang="en-US" dirty="0"/>
          </a:p>
        </p:txBody>
      </p:sp>
      <p:sp>
        <p:nvSpPr>
          <p:cNvPr id="5" name="Footer Placeholder 4">
            <a:extLst>
              <a:ext uri="{FF2B5EF4-FFF2-40B4-BE49-F238E27FC236}">
                <a16:creationId xmlns:a16="http://schemas.microsoft.com/office/drawing/2014/main" id="{76EE17BF-60D7-6540-B9C2-25096C70216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E1613F1-785A-B64E-B8CC-FF63067B51DA}"/>
              </a:ext>
            </a:extLst>
          </p:cNvPr>
          <p:cNvSpPr>
            <a:spLocks noGrp="1"/>
          </p:cNvSpPr>
          <p:nvPr>
            <p:ph type="sldNum" sz="quarter" idx="12"/>
          </p:nvPr>
        </p:nvSpPr>
        <p:spPr/>
        <p:txBody>
          <a:bodyPr/>
          <a:lstStyle/>
          <a:p>
            <a:fld id="{8BD8512D-7987-FA46-B1F0-2C07BB8527CF}" type="slidenum">
              <a:rPr lang="en-US" smtClean="0"/>
              <a:t>‹#›</a:t>
            </a:fld>
            <a:endParaRPr lang="en-US" dirty="0"/>
          </a:p>
        </p:txBody>
      </p:sp>
    </p:spTree>
    <p:extLst>
      <p:ext uri="{BB962C8B-B14F-4D97-AF65-F5344CB8AC3E}">
        <p14:creationId xmlns:p14="http://schemas.microsoft.com/office/powerpoint/2010/main" val="303810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CE33C-F1E7-5245-AB66-E3AEC22B176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FDBFE7C-9EA4-FF49-918E-565BA7951D4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665EA78-4B7E-5047-963D-6609374FC1CA}"/>
              </a:ext>
            </a:extLst>
          </p:cNvPr>
          <p:cNvSpPr>
            <a:spLocks noGrp="1"/>
          </p:cNvSpPr>
          <p:nvPr>
            <p:ph type="dt" sz="half" idx="10"/>
          </p:nvPr>
        </p:nvSpPr>
        <p:spPr/>
        <p:txBody>
          <a:bodyPr/>
          <a:lstStyle/>
          <a:p>
            <a:fld id="{F3D8EFE2-F842-5444-BD95-892AB51D2ACF}" type="datetimeFigureOut">
              <a:rPr lang="en-US" smtClean="0"/>
              <a:t>3/12/2024</a:t>
            </a:fld>
            <a:endParaRPr lang="en-US" dirty="0"/>
          </a:p>
        </p:txBody>
      </p:sp>
      <p:sp>
        <p:nvSpPr>
          <p:cNvPr id="5" name="Footer Placeholder 4">
            <a:extLst>
              <a:ext uri="{FF2B5EF4-FFF2-40B4-BE49-F238E27FC236}">
                <a16:creationId xmlns:a16="http://schemas.microsoft.com/office/drawing/2014/main" id="{AD697812-2B70-7744-8D63-F2E1F8CD940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82EFAA7-7915-604D-B73F-1E12E1ED9AAB}"/>
              </a:ext>
            </a:extLst>
          </p:cNvPr>
          <p:cNvSpPr>
            <a:spLocks noGrp="1"/>
          </p:cNvSpPr>
          <p:nvPr>
            <p:ph type="sldNum" sz="quarter" idx="12"/>
          </p:nvPr>
        </p:nvSpPr>
        <p:spPr/>
        <p:txBody>
          <a:bodyPr/>
          <a:lstStyle/>
          <a:p>
            <a:fld id="{8BD8512D-7987-FA46-B1F0-2C07BB8527CF}" type="slidenum">
              <a:rPr lang="en-US" smtClean="0"/>
              <a:t>‹#›</a:t>
            </a:fld>
            <a:endParaRPr lang="en-US" dirty="0"/>
          </a:p>
        </p:txBody>
      </p:sp>
    </p:spTree>
    <p:extLst>
      <p:ext uri="{BB962C8B-B14F-4D97-AF65-F5344CB8AC3E}">
        <p14:creationId xmlns:p14="http://schemas.microsoft.com/office/powerpoint/2010/main" val="23831413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A513DE-C138-3A4C-BF94-BB37625A5FB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93A8777-44E4-FA43-ADA1-F894B3F2CC9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1D27272-6652-B345-867D-735A0CFF2E9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FBE0FC8-2E49-4446-80EB-7B0FB5705AE7}"/>
              </a:ext>
            </a:extLst>
          </p:cNvPr>
          <p:cNvSpPr>
            <a:spLocks noGrp="1"/>
          </p:cNvSpPr>
          <p:nvPr>
            <p:ph type="dt" sz="half" idx="10"/>
          </p:nvPr>
        </p:nvSpPr>
        <p:spPr/>
        <p:txBody>
          <a:bodyPr/>
          <a:lstStyle/>
          <a:p>
            <a:fld id="{F3D8EFE2-F842-5444-BD95-892AB51D2ACF}" type="datetimeFigureOut">
              <a:rPr lang="en-US" smtClean="0"/>
              <a:t>3/12/2024</a:t>
            </a:fld>
            <a:endParaRPr lang="en-US" dirty="0"/>
          </a:p>
        </p:txBody>
      </p:sp>
      <p:sp>
        <p:nvSpPr>
          <p:cNvPr id="6" name="Footer Placeholder 5">
            <a:extLst>
              <a:ext uri="{FF2B5EF4-FFF2-40B4-BE49-F238E27FC236}">
                <a16:creationId xmlns:a16="http://schemas.microsoft.com/office/drawing/2014/main" id="{0BBC69FE-E795-7748-A074-74A62B2D46AE}"/>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86BCB8C2-6B9E-DB43-A0BF-AFF9B77ED5EB}"/>
              </a:ext>
            </a:extLst>
          </p:cNvPr>
          <p:cNvSpPr>
            <a:spLocks noGrp="1"/>
          </p:cNvSpPr>
          <p:nvPr>
            <p:ph type="sldNum" sz="quarter" idx="12"/>
          </p:nvPr>
        </p:nvSpPr>
        <p:spPr/>
        <p:txBody>
          <a:bodyPr/>
          <a:lstStyle/>
          <a:p>
            <a:fld id="{8BD8512D-7987-FA46-B1F0-2C07BB8527CF}" type="slidenum">
              <a:rPr lang="en-US" smtClean="0"/>
              <a:t>‹#›</a:t>
            </a:fld>
            <a:endParaRPr lang="en-US" dirty="0"/>
          </a:p>
        </p:txBody>
      </p:sp>
    </p:spTree>
    <p:extLst>
      <p:ext uri="{BB962C8B-B14F-4D97-AF65-F5344CB8AC3E}">
        <p14:creationId xmlns:p14="http://schemas.microsoft.com/office/powerpoint/2010/main" val="40409867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DE12BC-6173-6442-A93B-1E7F32E40EF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BFD4A1E-F220-A841-AB57-A88B73223E2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8035FEA-0904-F74E-B171-0E6AA64E3C2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B67140B-9603-2F4C-83C0-14777D3BA05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4764241-2A98-7745-B013-F252039755E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9DB487A-DC74-394D-8EAA-6C67E17368B8}"/>
              </a:ext>
            </a:extLst>
          </p:cNvPr>
          <p:cNvSpPr>
            <a:spLocks noGrp="1"/>
          </p:cNvSpPr>
          <p:nvPr>
            <p:ph type="dt" sz="half" idx="10"/>
          </p:nvPr>
        </p:nvSpPr>
        <p:spPr/>
        <p:txBody>
          <a:bodyPr/>
          <a:lstStyle/>
          <a:p>
            <a:fld id="{F3D8EFE2-F842-5444-BD95-892AB51D2ACF}" type="datetimeFigureOut">
              <a:rPr lang="en-US" smtClean="0"/>
              <a:t>3/12/2024</a:t>
            </a:fld>
            <a:endParaRPr lang="en-US" dirty="0"/>
          </a:p>
        </p:txBody>
      </p:sp>
      <p:sp>
        <p:nvSpPr>
          <p:cNvPr id="8" name="Footer Placeholder 7">
            <a:extLst>
              <a:ext uri="{FF2B5EF4-FFF2-40B4-BE49-F238E27FC236}">
                <a16:creationId xmlns:a16="http://schemas.microsoft.com/office/drawing/2014/main" id="{C0BDD804-21A2-C54D-AE84-705E85528C4D}"/>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325B4D89-417B-874F-A1F4-9F2A1093CEC1}"/>
              </a:ext>
            </a:extLst>
          </p:cNvPr>
          <p:cNvSpPr>
            <a:spLocks noGrp="1"/>
          </p:cNvSpPr>
          <p:nvPr>
            <p:ph type="sldNum" sz="quarter" idx="12"/>
          </p:nvPr>
        </p:nvSpPr>
        <p:spPr/>
        <p:txBody>
          <a:bodyPr/>
          <a:lstStyle/>
          <a:p>
            <a:fld id="{8BD8512D-7987-FA46-B1F0-2C07BB8527CF}" type="slidenum">
              <a:rPr lang="en-US" smtClean="0"/>
              <a:t>‹#›</a:t>
            </a:fld>
            <a:endParaRPr lang="en-US" dirty="0"/>
          </a:p>
        </p:txBody>
      </p:sp>
    </p:spTree>
    <p:extLst>
      <p:ext uri="{BB962C8B-B14F-4D97-AF65-F5344CB8AC3E}">
        <p14:creationId xmlns:p14="http://schemas.microsoft.com/office/powerpoint/2010/main" val="38963061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8543E-1C00-4247-A6E9-0537BBFD6E7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30D6FEB-703A-2943-9250-0DC075A472EF}"/>
              </a:ext>
            </a:extLst>
          </p:cNvPr>
          <p:cNvSpPr>
            <a:spLocks noGrp="1"/>
          </p:cNvSpPr>
          <p:nvPr>
            <p:ph type="dt" sz="half" idx="10"/>
          </p:nvPr>
        </p:nvSpPr>
        <p:spPr/>
        <p:txBody>
          <a:bodyPr/>
          <a:lstStyle/>
          <a:p>
            <a:fld id="{F3D8EFE2-F842-5444-BD95-892AB51D2ACF}" type="datetimeFigureOut">
              <a:rPr lang="en-US" smtClean="0"/>
              <a:t>3/12/2024</a:t>
            </a:fld>
            <a:endParaRPr lang="en-US" dirty="0"/>
          </a:p>
        </p:txBody>
      </p:sp>
      <p:sp>
        <p:nvSpPr>
          <p:cNvPr id="4" name="Footer Placeholder 3">
            <a:extLst>
              <a:ext uri="{FF2B5EF4-FFF2-40B4-BE49-F238E27FC236}">
                <a16:creationId xmlns:a16="http://schemas.microsoft.com/office/drawing/2014/main" id="{2877B95C-E346-8840-B284-295A918D6051}"/>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A4889EA1-C64D-7D41-99EF-4BE377179E1C}"/>
              </a:ext>
            </a:extLst>
          </p:cNvPr>
          <p:cNvSpPr>
            <a:spLocks noGrp="1"/>
          </p:cNvSpPr>
          <p:nvPr>
            <p:ph type="sldNum" sz="quarter" idx="12"/>
          </p:nvPr>
        </p:nvSpPr>
        <p:spPr/>
        <p:txBody>
          <a:bodyPr/>
          <a:lstStyle/>
          <a:p>
            <a:fld id="{8BD8512D-7987-FA46-B1F0-2C07BB8527CF}" type="slidenum">
              <a:rPr lang="en-US" smtClean="0"/>
              <a:t>‹#›</a:t>
            </a:fld>
            <a:endParaRPr lang="en-US" dirty="0"/>
          </a:p>
        </p:txBody>
      </p:sp>
    </p:spTree>
    <p:extLst>
      <p:ext uri="{BB962C8B-B14F-4D97-AF65-F5344CB8AC3E}">
        <p14:creationId xmlns:p14="http://schemas.microsoft.com/office/powerpoint/2010/main" val="905109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2E8E5F9-C1DE-144B-A20A-E705782AAF0B}"/>
              </a:ext>
            </a:extLst>
          </p:cNvPr>
          <p:cNvSpPr>
            <a:spLocks noGrp="1"/>
          </p:cNvSpPr>
          <p:nvPr>
            <p:ph type="dt" sz="half" idx="10"/>
          </p:nvPr>
        </p:nvSpPr>
        <p:spPr/>
        <p:txBody>
          <a:bodyPr/>
          <a:lstStyle/>
          <a:p>
            <a:fld id="{F3D8EFE2-F842-5444-BD95-892AB51D2ACF}" type="datetimeFigureOut">
              <a:rPr lang="en-US" smtClean="0"/>
              <a:t>3/12/2024</a:t>
            </a:fld>
            <a:endParaRPr lang="en-US" dirty="0"/>
          </a:p>
        </p:txBody>
      </p:sp>
      <p:sp>
        <p:nvSpPr>
          <p:cNvPr id="3" name="Footer Placeholder 2">
            <a:extLst>
              <a:ext uri="{FF2B5EF4-FFF2-40B4-BE49-F238E27FC236}">
                <a16:creationId xmlns:a16="http://schemas.microsoft.com/office/drawing/2014/main" id="{B3DA44E1-2DB5-434A-9A78-51D4C327A0F4}"/>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613C3268-F1D6-F54B-B38B-8F26643ECBF5}"/>
              </a:ext>
            </a:extLst>
          </p:cNvPr>
          <p:cNvSpPr>
            <a:spLocks noGrp="1"/>
          </p:cNvSpPr>
          <p:nvPr>
            <p:ph type="sldNum" sz="quarter" idx="12"/>
          </p:nvPr>
        </p:nvSpPr>
        <p:spPr/>
        <p:txBody>
          <a:bodyPr/>
          <a:lstStyle/>
          <a:p>
            <a:fld id="{8BD8512D-7987-FA46-B1F0-2C07BB8527CF}" type="slidenum">
              <a:rPr lang="en-US" smtClean="0"/>
              <a:t>‹#›</a:t>
            </a:fld>
            <a:endParaRPr lang="en-US" dirty="0"/>
          </a:p>
        </p:txBody>
      </p:sp>
    </p:spTree>
    <p:extLst>
      <p:ext uri="{BB962C8B-B14F-4D97-AF65-F5344CB8AC3E}">
        <p14:creationId xmlns:p14="http://schemas.microsoft.com/office/powerpoint/2010/main" val="24254131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FFC250-BDFE-7D46-9D4A-78B743C0B60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856AF30-8FC7-CE41-AD66-414CE07C3C3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78C97C1-FF15-A34B-98E3-A1A2C72F9FB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CEF1E60-1BE6-1341-9CA9-72C2320180D7}"/>
              </a:ext>
            </a:extLst>
          </p:cNvPr>
          <p:cNvSpPr>
            <a:spLocks noGrp="1"/>
          </p:cNvSpPr>
          <p:nvPr>
            <p:ph type="dt" sz="half" idx="10"/>
          </p:nvPr>
        </p:nvSpPr>
        <p:spPr/>
        <p:txBody>
          <a:bodyPr/>
          <a:lstStyle/>
          <a:p>
            <a:fld id="{F3D8EFE2-F842-5444-BD95-892AB51D2ACF}" type="datetimeFigureOut">
              <a:rPr lang="en-US" smtClean="0"/>
              <a:t>3/12/2024</a:t>
            </a:fld>
            <a:endParaRPr lang="en-US" dirty="0"/>
          </a:p>
        </p:txBody>
      </p:sp>
      <p:sp>
        <p:nvSpPr>
          <p:cNvPr id="6" name="Footer Placeholder 5">
            <a:extLst>
              <a:ext uri="{FF2B5EF4-FFF2-40B4-BE49-F238E27FC236}">
                <a16:creationId xmlns:a16="http://schemas.microsoft.com/office/drawing/2014/main" id="{A05A6F78-C28B-2649-8F16-661FE1C03C4F}"/>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0FC9455-C578-5146-AE99-30D13B7D05CE}"/>
              </a:ext>
            </a:extLst>
          </p:cNvPr>
          <p:cNvSpPr>
            <a:spLocks noGrp="1"/>
          </p:cNvSpPr>
          <p:nvPr>
            <p:ph type="sldNum" sz="quarter" idx="12"/>
          </p:nvPr>
        </p:nvSpPr>
        <p:spPr/>
        <p:txBody>
          <a:bodyPr/>
          <a:lstStyle/>
          <a:p>
            <a:fld id="{8BD8512D-7987-FA46-B1F0-2C07BB8527CF}" type="slidenum">
              <a:rPr lang="en-US" smtClean="0"/>
              <a:t>‹#›</a:t>
            </a:fld>
            <a:endParaRPr lang="en-US" dirty="0"/>
          </a:p>
        </p:txBody>
      </p:sp>
    </p:spTree>
    <p:extLst>
      <p:ext uri="{BB962C8B-B14F-4D97-AF65-F5344CB8AC3E}">
        <p14:creationId xmlns:p14="http://schemas.microsoft.com/office/powerpoint/2010/main" val="14707502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BA7EA2-B227-5F48-BACA-C68638A5731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CC578F-89D2-7C44-9CBB-4E9129F62CE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3C20DD3D-93B5-8F4D-9507-F5F5F45DD6E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0BFDBA6-0F09-D74B-B6BD-32A583B70222}"/>
              </a:ext>
            </a:extLst>
          </p:cNvPr>
          <p:cNvSpPr>
            <a:spLocks noGrp="1"/>
          </p:cNvSpPr>
          <p:nvPr>
            <p:ph type="dt" sz="half" idx="10"/>
          </p:nvPr>
        </p:nvSpPr>
        <p:spPr/>
        <p:txBody>
          <a:bodyPr/>
          <a:lstStyle/>
          <a:p>
            <a:fld id="{F3D8EFE2-F842-5444-BD95-892AB51D2ACF}" type="datetimeFigureOut">
              <a:rPr lang="en-US" smtClean="0"/>
              <a:t>3/12/2024</a:t>
            </a:fld>
            <a:endParaRPr lang="en-US" dirty="0"/>
          </a:p>
        </p:txBody>
      </p:sp>
      <p:sp>
        <p:nvSpPr>
          <p:cNvPr id="6" name="Footer Placeholder 5">
            <a:extLst>
              <a:ext uri="{FF2B5EF4-FFF2-40B4-BE49-F238E27FC236}">
                <a16:creationId xmlns:a16="http://schemas.microsoft.com/office/drawing/2014/main" id="{EEA889C1-9951-5943-93C9-9EEE1B1E60D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AE12039-9CF6-184C-98AF-1BB708601B6C}"/>
              </a:ext>
            </a:extLst>
          </p:cNvPr>
          <p:cNvSpPr>
            <a:spLocks noGrp="1"/>
          </p:cNvSpPr>
          <p:nvPr>
            <p:ph type="sldNum" sz="quarter" idx="12"/>
          </p:nvPr>
        </p:nvSpPr>
        <p:spPr/>
        <p:txBody>
          <a:bodyPr/>
          <a:lstStyle/>
          <a:p>
            <a:fld id="{8BD8512D-7987-FA46-B1F0-2C07BB8527CF}" type="slidenum">
              <a:rPr lang="en-US" smtClean="0"/>
              <a:t>‹#›</a:t>
            </a:fld>
            <a:endParaRPr lang="en-US" dirty="0"/>
          </a:p>
        </p:txBody>
      </p:sp>
    </p:spTree>
    <p:extLst>
      <p:ext uri="{BB962C8B-B14F-4D97-AF65-F5344CB8AC3E}">
        <p14:creationId xmlns:p14="http://schemas.microsoft.com/office/powerpoint/2010/main" val="2232110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4EA3E6-18D7-5346-89DB-74B30D2D288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735A9D2-9E94-5D41-92C3-7C467F9CD68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95E10DB-F65F-A24E-8D81-44080C856A18}"/>
              </a:ext>
            </a:extLst>
          </p:cNvPr>
          <p:cNvSpPr>
            <a:spLocks noGrp="1"/>
          </p:cNvSpPr>
          <p:nvPr>
            <p:ph type="dt" sz="half" idx="10"/>
          </p:nvPr>
        </p:nvSpPr>
        <p:spPr/>
        <p:txBody>
          <a:bodyPr/>
          <a:lstStyle/>
          <a:p>
            <a:fld id="{F3D8EFE2-F842-5444-BD95-892AB51D2ACF}" type="datetimeFigureOut">
              <a:rPr lang="en-US" smtClean="0"/>
              <a:t>3/12/2024</a:t>
            </a:fld>
            <a:endParaRPr lang="en-US" dirty="0"/>
          </a:p>
        </p:txBody>
      </p:sp>
      <p:sp>
        <p:nvSpPr>
          <p:cNvPr id="5" name="Footer Placeholder 4">
            <a:extLst>
              <a:ext uri="{FF2B5EF4-FFF2-40B4-BE49-F238E27FC236}">
                <a16:creationId xmlns:a16="http://schemas.microsoft.com/office/drawing/2014/main" id="{9BE6B505-1CCC-4B44-BC36-6BC49E3F6A3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46C8CA6-F8D1-9B4C-AC64-5CC32E6F362C}"/>
              </a:ext>
            </a:extLst>
          </p:cNvPr>
          <p:cNvSpPr>
            <a:spLocks noGrp="1"/>
          </p:cNvSpPr>
          <p:nvPr>
            <p:ph type="sldNum" sz="quarter" idx="12"/>
          </p:nvPr>
        </p:nvSpPr>
        <p:spPr/>
        <p:txBody>
          <a:bodyPr/>
          <a:lstStyle/>
          <a:p>
            <a:fld id="{8BD8512D-7987-FA46-B1F0-2C07BB8527CF}" type="slidenum">
              <a:rPr lang="en-US" smtClean="0"/>
              <a:t>‹#›</a:t>
            </a:fld>
            <a:endParaRPr lang="en-US" dirty="0"/>
          </a:p>
        </p:txBody>
      </p:sp>
    </p:spTree>
    <p:extLst>
      <p:ext uri="{BB962C8B-B14F-4D97-AF65-F5344CB8AC3E}">
        <p14:creationId xmlns:p14="http://schemas.microsoft.com/office/powerpoint/2010/main" val="1505057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F720814-5657-7F44-B9FF-02FC7E858E9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6CAE4E6-7B25-BB42-8113-66393900124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ABB00B8-0F04-0745-B988-604ECF3C977B}"/>
              </a:ext>
            </a:extLst>
          </p:cNvPr>
          <p:cNvSpPr>
            <a:spLocks noGrp="1"/>
          </p:cNvSpPr>
          <p:nvPr>
            <p:ph type="dt" sz="half" idx="10"/>
          </p:nvPr>
        </p:nvSpPr>
        <p:spPr/>
        <p:txBody>
          <a:bodyPr/>
          <a:lstStyle/>
          <a:p>
            <a:fld id="{F3D8EFE2-F842-5444-BD95-892AB51D2ACF}" type="datetimeFigureOut">
              <a:rPr lang="en-US" smtClean="0"/>
              <a:t>3/12/2024</a:t>
            </a:fld>
            <a:endParaRPr lang="en-US" dirty="0"/>
          </a:p>
        </p:txBody>
      </p:sp>
      <p:sp>
        <p:nvSpPr>
          <p:cNvPr id="5" name="Footer Placeholder 4">
            <a:extLst>
              <a:ext uri="{FF2B5EF4-FFF2-40B4-BE49-F238E27FC236}">
                <a16:creationId xmlns:a16="http://schemas.microsoft.com/office/drawing/2014/main" id="{82B8C4D2-2349-0048-8A4A-3EE294B6C10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6742930-F741-994F-94C5-0D874228DA24}"/>
              </a:ext>
            </a:extLst>
          </p:cNvPr>
          <p:cNvSpPr>
            <a:spLocks noGrp="1"/>
          </p:cNvSpPr>
          <p:nvPr>
            <p:ph type="sldNum" sz="quarter" idx="12"/>
          </p:nvPr>
        </p:nvSpPr>
        <p:spPr/>
        <p:txBody>
          <a:bodyPr/>
          <a:lstStyle/>
          <a:p>
            <a:fld id="{8BD8512D-7987-FA46-B1F0-2C07BB8527CF}" type="slidenum">
              <a:rPr lang="en-US" smtClean="0"/>
              <a:t>‹#›</a:t>
            </a:fld>
            <a:endParaRPr lang="en-US" dirty="0"/>
          </a:p>
        </p:txBody>
      </p:sp>
    </p:spTree>
    <p:extLst>
      <p:ext uri="{BB962C8B-B14F-4D97-AF65-F5344CB8AC3E}">
        <p14:creationId xmlns:p14="http://schemas.microsoft.com/office/powerpoint/2010/main" val="29738300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048213436"/>
      </p:ext>
    </p:extLst>
  </p:cSld>
  <p:clrMapOvr>
    <a:masterClrMapping/>
  </p:clrMapOvr>
  <p:extLst>
    <p:ext uri="{DCECCB84-F9BA-43D5-87BE-67443E8EF086}">
      <p15:sldGuideLst xmlns:p15="http://schemas.microsoft.com/office/powerpoint/2012/main">
        <p15:guide id="1" pos="3840">
          <p15:clr>
            <a:srgbClr val="FBAE40"/>
          </p15:clr>
        </p15:guide>
        <p15:guide id="2" pos="456">
          <p15:clr>
            <a:srgbClr val="FBAE40"/>
          </p15:clr>
        </p15:guide>
        <p15:guide id="3" pos="7224">
          <p15:clr>
            <a:srgbClr val="FBAE40"/>
          </p15:clr>
        </p15:guide>
        <p15:guide id="4" orient="horz" pos="2160">
          <p15:clr>
            <a:srgbClr val="FBAE40"/>
          </p15:clr>
        </p15:guide>
        <p15:guide id="5" pos="3696">
          <p15:clr>
            <a:srgbClr val="FBAE40"/>
          </p15:clr>
        </p15:guide>
        <p15:guide id="6" pos="3984">
          <p15:clr>
            <a:srgbClr val="FBAE40"/>
          </p15:clr>
        </p15:guide>
        <p15:guide id="7" orient="horz" pos="360">
          <p15:clr>
            <a:srgbClr val="FBAE40"/>
          </p15:clr>
        </p15:guide>
        <p15:guide id="8" orient="horz" pos="3960">
          <p15:clr>
            <a:srgbClr val="FBAE40"/>
          </p15:clr>
        </p15:guide>
        <p15:guide id="11" pos="4800">
          <p15:clr>
            <a:srgbClr val="FBAE40"/>
          </p15:clr>
        </p15:guide>
        <p15:guide id="14" pos="288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443059D-7E3D-C242-8C78-48D4FB9463D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95A035AA-CC10-8A41-9416-A387F973791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8CB1FD0-0355-9244-8AAB-11F847CFD62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0" i="0">
                <a:solidFill>
                  <a:schemeClr val="tx1">
                    <a:tint val="75000"/>
                  </a:schemeClr>
                </a:solidFill>
                <a:latin typeface="Arial" panose="020B0604020202020204" pitchFamily="34" charset="0"/>
              </a:defRPr>
            </a:lvl1pPr>
          </a:lstStyle>
          <a:p>
            <a:fld id="{F3D8EFE2-F842-5444-BD95-892AB51D2ACF}" type="datetimeFigureOut">
              <a:rPr lang="en-US" smtClean="0"/>
              <a:pPr/>
              <a:t>3/12/2024</a:t>
            </a:fld>
            <a:endParaRPr lang="en-US" dirty="0"/>
          </a:p>
        </p:txBody>
      </p:sp>
      <p:sp>
        <p:nvSpPr>
          <p:cNvPr id="5" name="Footer Placeholder 4">
            <a:extLst>
              <a:ext uri="{FF2B5EF4-FFF2-40B4-BE49-F238E27FC236}">
                <a16:creationId xmlns:a16="http://schemas.microsoft.com/office/drawing/2014/main" id="{9659CFF4-7A31-4048-B9C4-951E684A364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0" i="0">
                <a:solidFill>
                  <a:schemeClr val="tx1">
                    <a:tint val="75000"/>
                  </a:schemeClr>
                </a:solidFill>
                <a:latin typeface="Arial" panose="020B0604020202020204" pitchFamily="34" charset="0"/>
              </a:defRPr>
            </a:lvl1pPr>
          </a:lstStyle>
          <a:p>
            <a:endParaRPr lang="en-US" dirty="0"/>
          </a:p>
        </p:txBody>
      </p:sp>
      <p:sp>
        <p:nvSpPr>
          <p:cNvPr id="6" name="Slide Number Placeholder 5">
            <a:extLst>
              <a:ext uri="{FF2B5EF4-FFF2-40B4-BE49-F238E27FC236}">
                <a16:creationId xmlns:a16="http://schemas.microsoft.com/office/drawing/2014/main" id="{750C606A-5432-D844-925A-251454AAD1D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0" i="0">
                <a:solidFill>
                  <a:schemeClr val="tx1">
                    <a:tint val="75000"/>
                  </a:schemeClr>
                </a:solidFill>
                <a:latin typeface="Arial" panose="020B0604020202020204" pitchFamily="34" charset="0"/>
              </a:defRPr>
            </a:lvl1pPr>
          </a:lstStyle>
          <a:p>
            <a:fld id="{8BD8512D-7987-FA46-B1F0-2C07BB8527CF}" type="slidenum">
              <a:rPr lang="en-US" smtClean="0"/>
              <a:pPr/>
              <a:t>‹#›</a:t>
            </a:fld>
            <a:endParaRPr lang="en-US" dirty="0"/>
          </a:p>
        </p:txBody>
      </p:sp>
    </p:spTree>
    <p:extLst>
      <p:ext uri="{BB962C8B-B14F-4D97-AF65-F5344CB8AC3E}">
        <p14:creationId xmlns:p14="http://schemas.microsoft.com/office/powerpoint/2010/main" val="28246298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b="0" i="0" kern="1200">
          <a:solidFill>
            <a:schemeClr val="tx1"/>
          </a:solidFill>
          <a:latin typeface="Arial" panose="020B0604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45173497"/>
      </p:ext>
    </p:extLst>
  </p:cSld>
  <p:clrMap bg1="lt1" tx1="dk1" bg2="lt2" tx2="dk2" accent1="accent1" accent2="accent2" accent3="accent3" accent4="accent4" accent5="accent5" accent6="accent6" hlink="hlink" folHlink="folHlink"/>
  <p:sldLayoutIdLst>
    <p:sldLayoutId id="214748367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emf"/><Relationship Id="rId3" Type="http://schemas.openxmlformats.org/officeDocument/2006/relationships/slideLayout" Target="../slideLayouts/slideLayout7.xml"/><Relationship Id="rId7" Type="http://schemas.openxmlformats.org/officeDocument/2006/relationships/image" Target="../media/image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notesSlide" Target="../notesSlides/notesSlide1.xml"/><Relationship Id="rId9"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svg"/></Relationships>
</file>

<file path=ppt/slides/_rels/slide3.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svg"/></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7.svg"/><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20.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openxmlformats.org/officeDocument/2006/relationships/image" Target="../media/image23.jpeg"/><Relationship Id="rId5" Type="http://schemas.openxmlformats.org/officeDocument/2006/relationships/image" Target="../media/image19.png"/><Relationship Id="rId4" Type="http://schemas.openxmlformats.org/officeDocument/2006/relationships/image" Target="../media/image22.svg"/></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10.xml"/><Relationship Id="rId1" Type="http://schemas.openxmlformats.org/officeDocument/2006/relationships/slideLayout" Target="../slideLayouts/slideLayout12.xml"/><Relationship Id="rId6" Type="http://schemas.openxmlformats.org/officeDocument/2006/relationships/image" Target="../media/image24.jpg"/><Relationship Id="rId5" Type="http://schemas.openxmlformats.org/officeDocument/2006/relationships/image" Target="../media/image19.png"/><Relationship Id="rId4" Type="http://schemas.openxmlformats.org/officeDocument/2006/relationships/image" Target="../media/image22.svg"/></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image" Target="../media/image26.png"/><Relationship Id="rId5" Type="http://schemas.openxmlformats.org/officeDocument/2006/relationships/image" Target="../media/image19.png"/><Relationship Id="rId4" Type="http://schemas.openxmlformats.org/officeDocument/2006/relationships/image" Target="../media/image22.svg"/></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2.xml"/><Relationship Id="rId1" Type="http://schemas.openxmlformats.org/officeDocument/2006/relationships/slideLayout" Target="../slideLayouts/slideLayout12.xml"/><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3.xml"/><Relationship Id="rId1" Type="http://schemas.openxmlformats.org/officeDocument/2006/relationships/slideLayout" Target="../slideLayouts/slideLayout12.xml"/><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4.xml"/><Relationship Id="rId1" Type="http://schemas.openxmlformats.org/officeDocument/2006/relationships/slideLayout" Target="../slideLayouts/slideLayout12.xml"/><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5.xml"/><Relationship Id="rId1" Type="http://schemas.openxmlformats.org/officeDocument/2006/relationships/slideLayout" Target="../slideLayouts/slideLayout12.xml"/><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6.xml"/><Relationship Id="rId1" Type="http://schemas.openxmlformats.org/officeDocument/2006/relationships/slideLayout" Target="../slideLayouts/slideLayout12.xml"/><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7.xml"/><Relationship Id="rId1" Type="http://schemas.openxmlformats.org/officeDocument/2006/relationships/slideLayout" Target="../slideLayouts/slideLayout12.xml"/><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8.xml"/><Relationship Id="rId1" Type="http://schemas.openxmlformats.org/officeDocument/2006/relationships/slideLayout" Target="../slideLayouts/slideLayout12.xml"/><Relationship Id="rId4" Type="http://schemas.openxmlformats.org/officeDocument/2006/relationships/image" Target="../media/image19.png"/></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9.xml"/><Relationship Id="rId1" Type="http://schemas.openxmlformats.org/officeDocument/2006/relationships/slideLayout" Target="../slideLayouts/slideLayout12.xml"/><Relationship Id="rId4" Type="http://schemas.openxmlformats.org/officeDocument/2006/relationships/image" Target="../media/image19.png"/></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0.xml"/><Relationship Id="rId1" Type="http://schemas.openxmlformats.org/officeDocument/2006/relationships/slideLayout" Target="../slideLayouts/slideLayout12.xml"/><Relationship Id="rId4" Type="http://schemas.openxmlformats.org/officeDocument/2006/relationships/image" Target="../media/image19.png"/></Relationships>
</file>

<file path=ppt/slides/_rels/slide2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1.xml"/><Relationship Id="rId1" Type="http://schemas.openxmlformats.org/officeDocument/2006/relationships/slideLayout" Target="../slideLayouts/slideLayout12.xml"/><Relationship Id="rId4" Type="http://schemas.openxmlformats.org/officeDocument/2006/relationships/image" Target="../media/image19.png"/></Relationships>
</file>

<file path=ppt/slides/_rels/slide22.xml.rels><?xml version="1.0" encoding="UTF-8" standalone="yes"?>
<Relationships xmlns="http://schemas.openxmlformats.org/package/2006/relationships"><Relationship Id="rId8" Type="http://schemas.openxmlformats.org/officeDocument/2006/relationships/image" Target="../media/image31.png"/><Relationship Id="rId13" Type="http://schemas.openxmlformats.org/officeDocument/2006/relationships/image" Target="../media/image34.png"/><Relationship Id="rId18" Type="http://schemas.openxmlformats.org/officeDocument/2006/relationships/image" Target="cid:image007.png@01D62DC7.ABFE2630" TargetMode="External"/><Relationship Id="rId3" Type="http://schemas.openxmlformats.org/officeDocument/2006/relationships/slideLayout" Target="../slideLayouts/slideLayout7.xml"/><Relationship Id="rId7" Type="http://schemas.openxmlformats.org/officeDocument/2006/relationships/image" Target="../media/image30.png"/><Relationship Id="rId12" Type="http://schemas.openxmlformats.org/officeDocument/2006/relationships/image" Target="cid:image004.png@01D62DC7.ABFE2630" TargetMode="External"/><Relationship Id="rId17" Type="http://schemas.openxmlformats.org/officeDocument/2006/relationships/image" Target="../media/image36.png"/><Relationship Id="rId2" Type="http://schemas.openxmlformats.org/officeDocument/2006/relationships/video" Target="../media/media3.mp4"/><Relationship Id="rId16" Type="http://schemas.openxmlformats.org/officeDocument/2006/relationships/image" Target="cid:image006.png@01D62DC7.ABFE2630" TargetMode="External"/><Relationship Id="rId1" Type="http://schemas.microsoft.com/office/2007/relationships/media" Target="../media/media3.mp4"/><Relationship Id="rId6" Type="http://schemas.openxmlformats.org/officeDocument/2006/relationships/image" Target="../media/image2.svg"/><Relationship Id="rId11" Type="http://schemas.openxmlformats.org/officeDocument/2006/relationships/image" Target="../media/image33.png"/><Relationship Id="rId5" Type="http://schemas.openxmlformats.org/officeDocument/2006/relationships/image" Target="../media/image1.png"/><Relationship Id="rId15" Type="http://schemas.openxmlformats.org/officeDocument/2006/relationships/image" Target="../media/image35.png"/><Relationship Id="rId10" Type="http://schemas.openxmlformats.org/officeDocument/2006/relationships/image" Target="cid:image003.png@01D62DC7.ABFE2630" TargetMode="External"/><Relationship Id="rId19" Type="http://schemas.openxmlformats.org/officeDocument/2006/relationships/hyperlink" Target="http://www.uspis.gov/" TargetMode="External"/><Relationship Id="rId4" Type="http://schemas.openxmlformats.org/officeDocument/2006/relationships/notesSlide" Target="../notesSlides/notesSlide22.xml"/><Relationship Id="rId9" Type="http://schemas.openxmlformats.org/officeDocument/2006/relationships/image" Target="../media/image32.png"/><Relationship Id="rId14" Type="http://schemas.openxmlformats.org/officeDocument/2006/relationships/image" Target="cid:image005.png@01D62DC7.ABFE263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7233B"/>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2EF898A-A312-1544-B184-5B1D414B703D}"/>
              </a:ext>
            </a:extLst>
          </p:cNvPr>
          <p:cNvSpPr/>
          <p:nvPr/>
        </p:nvSpPr>
        <p:spPr>
          <a:xfrm>
            <a:off x="-5" y="5797119"/>
            <a:ext cx="12191999" cy="1060881"/>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pic>
        <p:nvPicPr>
          <p:cNvPr id="9" name="Graphic 8">
            <a:extLst>
              <a:ext uri="{FF2B5EF4-FFF2-40B4-BE49-F238E27FC236}">
                <a16:creationId xmlns:a16="http://schemas.microsoft.com/office/drawing/2014/main" id="{BE31C6D6-6AAE-4F48-A28E-083E37B4707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64160" y="4879789"/>
            <a:ext cx="12720320" cy="1315218"/>
          </a:xfrm>
          <a:prstGeom prst="rect">
            <a:avLst/>
          </a:prstGeom>
        </p:spPr>
      </p:pic>
      <p:pic>
        <p:nvPicPr>
          <p:cNvPr id="2" name="USPIS_Video_Homepage_1920x1080_0424_4mb_1" descr="USPIS_Video_Homepage_1920x1080_0424_4mb_1">
            <a:hlinkClick r:id="" action="ppaction://media"/>
            <a:extLst>
              <a:ext uri="{FF2B5EF4-FFF2-40B4-BE49-F238E27FC236}">
                <a16:creationId xmlns:a16="http://schemas.microsoft.com/office/drawing/2014/main" id="{7741B8D8-E4D0-4044-89E5-428BF022AA4D}"/>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7"/>
          <a:srcRect t="9862" b="9862"/>
          <a:stretch/>
        </p:blipFill>
        <p:spPr>
          <a:xfrm>
            <a:off x="0" y="291737"/>
            <a:ext cx="12192000" cy="5505382"/>
          </a:xfrm>
          <a:prstGeom prst="rect">
            <a:avLst/>
          </a:prstGeom>
        </p:spPr>
      </p:pic>
      <p:sp>
        <p:nvSpPr>
          <p:cNvPr id="5" name="Rectangle 4">
            <a:extLst>
              <a:ext uri="{FF2B5EF4-FFF2-40B4-BE49-F238E27FC236}">
                <a16:creationId xmlns:a16="http://schemas.microsoft.com/office/drawing/2014/main" id="{2AB9D053-2793-6E4C-968C-E2CB69133930}"/>
              </a:ext>
            </a:extLst>
          </p:cNvPr>
          <p:cNvSpPr/>
          <p:nvPr/>
        </p:nvSpPr>
        <p:spPr>
          <a:xfrm>
            <a:off x="-11" y="1"/>
            <a:ext cx="12192000" cy="5797118"/>
          </a:xfrm>
          <a:prstGeom prst="rect">
            <a:avLst/>
          </a:prstGeom>
          <a:gradFill>
            <a:gsLst>
              <a:gs pos="0">
                <a:srgbClr val="08172C">
                  <a:alpha val="75000"/>
                </a:srgbClr>
              </a:gs>
              <a:gs pos="100000">
                <a:srgbClr val="16233B">
                  <a:alpha val="9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4" name="Rectangle 3">
            <a:extLst>
              <a:ext uri="{FF2B5EF4-FFF2-40B4-BE49-F238E27FC236}">
                <a16:creationId xmlns:a16="http://schemas.microsoft.com/office/drawing/2014/main" id="{1161FBA1-F888-914C-AF1D-1608D26265B8}"/>
              </a:ext>
            </a:extLst>
          </p:cNvPr>
          <p:cNvSpPr/>
          <p:nvPr/>
        </p:nvSpPr>
        <p:spPr>
          <a:xfrm>
            <a:off x="-4" y="0"/>
            <a:ext cx="12192004" cy="291737"/>
          </a:xfrm>
          <a:prstGeom prst="rect">
            <a:avLst/>
          </a:prstGeom>
          <a:solidFill>
            <a:srgbClr val="F8BE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6" name="TextBox 5">
            <a:extLst>
              <a:ext uri="{FF2B5EF4-FFF2-40B4-BE49-F238E27FC236}">
                <a16:creationId xmlns:a16="http://schemas.microsoft.com/office/drawing/2014/main" id="{94DFA90E-9B61-6B40-ADC8-DDF16F82A48B}"/>
              </a:ext>
            </a:extLst>
          </p:cNvPr>
          <p:cNvSpPr txBox="1"/>
          <p:nvPr/>
        </p:nvSpPr>
        <p:spPr>
          <a:xfrm>
            <a:off x="2718889" y="2273982"/>
            <a:ext cx="9064101" cy="1938992"/>
          </a:xfrm>
          <a:prstGeom prst="rect">
            <a:avLst/>
          </a:prstGeom>
          <a:noFill/>
        </p:spPr>
        <p:txBody>
          <a:bodyPr wrap="square" rtlCol="0">
            <a:spAutoFit/>
          </a:bodyPr>
          <a:lstStyle/>
          <a:p>
            <a:pPr marL="0" marR="0" lvl="0" indent="0" algn="l" defTabSz="914400" rtl="0" eaLnBrk="1" fontAlgn="auto" latinLnBrk="0" hangingPunct="1">
              <a:lnSpc>
                <a:spcPct val="75000"/>
              </a:lnSpc>
              <a:spcBef>
                <a:spcPts val="0"/>
              </a:spcBef>
              <a:spcAft>
                <a:spcPts val="0"/>
              </a:spcAft>
              <a:buClrTx/>
              <a:buSzTx/>
              <a:buFontTx/>
              <a:buNone/>
              <a:tabLst/>
              <a:defRPr/>
            </a:pPr>
            <a:r>
              <a:rPr kumimoji="0" lang="en-US" sz="8000" b="1" i="0" u="none" strike="noStrike" kern="1200" cap="none" spc="0" normalizeH="0" baseline="0" noProof="0" dirty="0">
                <a:ln>
                  <a:noFill/>
                </a:ln>
                <a:solidFill>
                  <a:prstClr val="white"/>
                </a:solidFill>
                <a:effectLst/>
                <a:uLnTx/>
                <a:uFillTx/>
                <a:latin typeface="Barlow Condensed" pitchFamily="2" charset="77"/>
                <a:ea typeface="+mn-ea"/>
                <a:cs typeface="+mn-cs"/>
              </a:rPr>
              <a:t>UNITED STATES POSTAL INSPECTION SERVICE</a:t>
            </a:r>
          </a:p>
        </p:txBody>
      </p:sp>
      <p:pic>
        <p:nvPicPr>
          <p:cNvPr id="10" name="Picture 9">
            <a:extLst>
              <a:ext uri="{FF2B5EF4-FFF2-40B4-BE49-F238E27FC236}">
                <a16:creationId xmlns:a16="http://schemas.microsoft.com/office/drawing/2014/main" id="{20DE0BD6-081B-F94D-92C7-43EE9CF807D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5400000">
            <a:off x="5955749" y="6348010"/>
            <a:ext cx="280490" cy="356987"/>
          </a:xfrm>
          <a:prstGeom prst="rect">
            <a:avLst/>
          </a:prstGeom>
        </p:spPr>
      </p:pic>
      <p:pic>
        <p:nvPicPr>
          <p:cNvPr id="14" name="Picture 13" descr="A close up of a sign&#10;&#10;Description automatically generated">
            <a:extLst>
              <a:ext uri="{FF2B5EF4-FFF2-40B4-BE49-F238E27FC236}">
                <a16:creationId xmlns:a16="http://schemas.microsoft.com/office/drawing/2014/main" id="{C1D09306-9D16-D447-A1F0-4A0C0C25EE0B}"/>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38842" y="2342606"/>
            <a:ext cx="1591056" cy="1591056"/>
          </a:xfrm>
          <a:prstGeom prst="rect">
            <a:avLst/>
          </a:prstGeom>
        </p:spPr>
      </p:pic>
    </p:spTree>
    <p:extLst>
      <p:ext uri="{BB962C8B-B14F-4D97-AF65-F5344CB8AC3E}">
        <p14:creationId xmlns:p14="http://schemas.microsoft.com/office/powerpoint/2010/main" val="6319474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4518" fill="hold"/>
                                        <p:tgtEl>
                                          <p:spTgt spid="2"/>
                                        </p:tgtEl>
                                      </p:cBhvr>
                                    </p:cmd>
                                  </p:childTnLst>
                                </p:cTn>
                              </p:par>
                              <p:par>
                                <p:cTn id="7" presetID="42"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anim calcmode="lin" valueType="num">
                                      <p:cBhvr>
                                        <p:cTn id="10" dur="500" fill="hold"/>
                                        <p:tgtEl>
                                          <p:spTgt spid="6"/>
                                        </p:tgtEl>
                                        <p:attrNameLst>
                                          <p:attrName>ppt_x</p:attrName>
                                        </p:attrNameLst>
                                      </p:cBhvr>
                                      <p:tavLst>
                                        <p:tav tm="0">
                                          <p:val>
                                            <p:strVal val="#ppt_x"/>
                                          </p:val>
                                        </p:tav>
                                        <p:tav tm="100000">
                                          <p:val>
                                            <p:strVal val="#ppt_x"/>
                                          </p:val>
                                        </p:tav>
                                      </p:tavLst>
                                    </p:anim>
                                    <p:anim calcmode="lin" valueType="num">
                                      <p:cBhvr>
                                        <p:cTn id="11" dur="5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p:cMediaNode vol="80000">
                <p:cTn id="12" repeatCount="indefinite" fill="hold" display="0">
                  <p:stCondLst>
                    <p:cond delay="indefinite"/>
                  </p:stCondLst>
                </p:cTn>
                <p:tgtEl>
                  <p:spTgt spid="2"/>
                </p:tgtEl>
              </p:cMediaNode>
            </p:video>
            <p:seq concurrent="1" nextAc="seek">
              <p:cTn id="13" restart="whenNotActive" fill="hold" evtFilter="cancelBubble" nodeType="interactiveSeq">
                <p:stCondLst>
                  <p:cond evt="onClick" delay="0">
                    <p:tgtEl>
                      <p:spTgt spid="2"/>
                    </p:tgtEl>
                  </p:cond>
                </p:stCondLst>
                <p:endSync evt="end" delay="0">
                  <p:rtn val="all"/>
                </p:endSync>
                <p:childTnLst>
                  <p:par>
                    <p:cTn id="14" fill="hold">
                      <p:stCondLst>
                        <p:cond delay="0"/>
                      </p:stCondLst>
                      <p:childTnLst>
                        <p:par>
                          <p:cTn id="15" fill="hold">
                            <p:stCondLst>
                              <p:cond delay="0"/>
                            </p:stCondLst>
                            <p:childTnLst>
                              <p:par>
                                <p:cTn id="16" presetID="2" presetClass="mediacall" presetSubtype="0" fill="hold" nodeType="clickEffect">
                                  <p:stCondLst>
                                    <p:cond delay="0"/>
                                  </p:stCondLst>
                                  <p:childTnLst>
                                    <p:cmd type="call" cmd="togglePause">
                                      <p:cBhvr>
                                        <p:cTn id="17" dur="1" fill="hold"/>
                                        <p:tgtEl>
                                          <p:spTgt spid="2"/>
                                        </p:tgtEl>
                                      </p:cBhvr>
                                    </p:cmd>
                                  </p:childTnLst>
                                </p:cTn>
                              </p:par>
                            </p:childTnLst>
                          </p:cTn>
                        </p:par>
                      </p:childTnLst>
                    </p:cTn>
                  </p:par>
                </p:childTnLst>
              </p:cTn>
              <p:nextCondLst>
                <p:cond evt="onClick" delay="0">
                  <p:tgtEl>
                    <p:spTgt spid="2"/>
                  </p:tgtEl>
                </p:cond>
              </p:nextCondLst>
            </p:seq>
          </p:childTnLst>
        </p:cTn>
      </p:par>
    </p:tnLst>
    <p:bldLst>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5E5E5"/>
        </a:solidFill>
        <a:effectLst/>
      </p:bgPr>
    </p:bg>
    <p:spTree>
      <p:nvGrpSpPr>
        <p:cNvPr id="1" name=""/>
        <p:cNvGrpSpPr/>
        <p:nvPr/>
      </p:nvGrpSpPr>
      <p:grpSpPr>
        <a:xfrm>
          <a:off x="0" y="0"/>
          <a:ext cx="0" cy="0"/>
          <a:chOff x="0" y="0"/>
          <a:chExt cx="0" cy="0"/>
        </a:xfrm>
      </p:grpSpPr>
      <p:sp>
        <p:nvSpPr>
          <p:cNvPr id="22" name="Parallelogram 21">
            <a:extLst>
              <a:ext uri="{FF2B5EF4-FFF2-40B4-BE49-F238E27FC236}">
                <a16:creationId xmlns:a16="http://schemas.microsoft.com/office/drawing/2014/main" id="{16DF9A04-E039-A647-8795-C515C621BEB4}"/>
              </a:ext>
            </a:extLst>
          </p:cNvPr>
          <p:cNvSpPr/>
          <p:nvPr/>
        </p:nvSpPr>
        <p:spPr>
          <a:xfrm>
            <a:off x="2921506" y="4852942"/>
            <a:ext cx="2875620" cy="203132"/>
          </a:xfrm>
          <a:prstGeom prst="parallelogram">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7" name="Rectangle 6">
            <a:extLst>
              <a:ext uri="{FF2B5EF4-FFF2-40B4-BE49-F238E27FC236}">
                <a16:creationId xmlns:a16="http://schemas.microsoft.com/office/drawing/2014/main" id="{F4665FA2-CA99-7541-80AF-2D24051C6586}"/>
              </a:ext>
            </a:extLst>
          </p:cNvPr>
          <p:cNvSpPr/>
          <p:nvPr/>
        </p:nvSpPr>
        <p:spPr>
          <a:xfrm>
            <a:off x="2789891" y="3568675"/>
            <a:ext cx="3259616" cy="1045928"/>
          </a:xfrm>
          <a:prstGeom prst="rect">
            <a:avLst/>
          </a:prstGeom>
        </p:spPr>
        <p:txBody>
          <a:bodyPr wrap="square">
            <a:noAutofit/>
          </a:bodyPr>
          <a:lstStyle/>
          <a:p>
            <a:pPr marL="0" marR="0" lvl="0" indent="0" algn="l" defTabSz="914400" rtl="0" eaLnBrk="1" fontAlgn="auto" latinLnBrk="0" hangingPunct="1">
              <a:lnSpc>
                <a:spcPct val="75000"/>
              </a:lnSpc>
              <a:spcBef>
                <a:spcPts val="0"/>
              </a:spcBef>
              <a:spcAft>
                <a:spcPts val="0"/>
              </a:spcAft>
              <a:buClrTx/>
              <a:buSzTx/>
              <a:buFontTx/>
              <a:buNone/>
              <a:tabLst/>
              <a:defRPr/>
            </a:pPr>
            <a:r>
              <a:rPr kumimoji="0" lang="en-US" sz="15000" b="1" i="0" u="none" strike="noStrike" kern="1200" cap="none" spc="0" normalizeH="0" baseline="0" noProof="0" dirty="0">
                <a:ln>
                  <a:noFill/>
                </a:ln>
                <a:solidFill>
                  <a:srgbClr val="17233B"/>
                </a:solidFill>
                <a:effectLst/>
                <a:uLnTx/>
                <a:uFillTx/>
                <a:latin typeface="Barlow Condensed" pitchFamily="2" charset="77"/>
                <a:ea typeface="+mn-ea"/>
                <a:cs typeface="+mn-cs"/>
              </a:rPr>
              <a:t>1</a:t>
            </a:r>
            <a:r>
              <a:rPr kumimoji="0" lang="en-US" sz="15000" b="1" i="0" u="none" strike="noStrike" kern="1200" cap="none" spc="100" normalizeH="0" baseline="0" noProof="0" dirty="0">
                <a:ln>
                  <a:noFill/>
                </a:ln>
                <a:solidFill>
                  <a:srgbClr val="17233B"/>
                </a:solidFill>
                <a:effectLst/>
                <a:uLnTx/>
                <a:uFillTx/>
                <a:latin typeface="Barlow Condensed" pitchFamily="2" charset="77"/>
                <a:ea typeface="+mn-ea"/>
                <a:cs typeface="+mn-cs"/>
              </a:rPr>
              <a:t>7</a:t>
            </a:r>
            <a:r>
              <a:rPr kumimoji="0" lang="en-US" sz="15000" b="1" i="0" u="none" strike="noStrike" kern="1200" cap="none" spc="-300" normalizeH="0" baseline="0" noProof="0" dirty="0">
                <a:ln>
                  <a:noFill/>
                </a:ln>
                <a:solidFill>
                  <a:srgbClr val="17233B"/>
                </a:solidFill>
                <a:effectLst/>
                <a:uLnTx/>
                <a:uFillTx/>
                <a:latin typeface="Barlow Condensed" pitchFamily="2" charset="77"/>
                <a:ea typeface="+mn-ea"/>
                <a:cs typeface="+mn-cs"/>
              </a:rPr>
              <a:t>7</a:t>
            </a:r>
            <a:r>
              <a:rPr kumimoji="0" lang="en-US" sz="15000" b="1" i="0" u="none" strike="noStrike" kern="1200" cap="none" spc="0" normalizeH="0" baseline="0" noProof="0" dirty="0">
                <a:ln>
                  <a:noFill/>
                </a:ln>
                <a:solidFill>
                  <a:srgbClr val="17233B"/>
                </a:solidFill>
                <a:effectLst/>
                <a:uLnTx/>
                <a:uFillTx/>
                <a:latin typeface="Barlow Condensed" pitchFamily="2" charset="77"/>
                <a:ea typeface="+mn-ea"/>
                <a:cs typeface="+mn-cs"/>
              </a:rPr>
              <a:t>5</a:t>
            </a:r>
          </a:p>
        </p:txBody>
      </p:sp>
      <p:pic>
        <p:nvPicPr>
          <p:cNvPr id="37" name="Graphic 36">
            <a:extLst>
              <a:ext uri="{FF2B5EF4-FFF2-40B4-BE49-F238E27FC236}">
                <a16:creationId xmlns:a16="http://schemas.microsoft.com/office/drawing/2014/main" id="{92929C62-EE9C-8444-8677-3AFD524DA36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08093" y="6308912"/>
            <a:ext cx="12734999" cy="1316736"/>
          </a:xfrm>
          <a:prstGeom prst="rect">
            <a:avLst/>
          </a:prstGeom>
        </p:spPr>
      </p:pic>
      <p:sp>
        <p:nvSpPr>
          <p:cNvPr id="8" name="Rectangle 7">
            <a:extLst>
              <a:ext uri="{FF2B5EF4-FFF2-40B4-BE49-F238E27FC236}">
                <a16:creationId xmlns:a16="http://schemas.microsoft.com/office/drawing/2014/main" id="{BDA8C93B-FFCA-AE4E-98D6-F3B86E01DEA3}"/>
              </a:ext>
            </a:extLst>
          </p:cNvPr>
          <p:cNvSpPr/>
          <p:nvPr/>
        </p:nvSpPr>
        <p:spPr>
          <a:xfrm>
            <a:off x="933587" y="3551468"/>
            <a:ext cx="2339371" cy="1618905"/>
          </a:xfrm>
          <a:prstGeom prst="rect">
            <a:avLst/>
          </a:prstGeom>
        </p:spPr>
        <p:txBody>
          <a:bodyPr wrap="square">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17233B"/>
                </a:solidFill>
                <a:effectLst/>
                <a:uLnTx/>
                <a:uFillTx/>
                <a:latin typeface="Barlow Condensed" pitchFamily="2" charset="77"/>
                <a:ea typeface="+mn-ea"/>
                <a:cs typeface="+mn-cs"/>
              </a:rPr>
              <a:t>POS</a:t>
            </a:r>
            <a:r>
              <a:rPr kumimoji="0" lang="en-US" sz="3000" b="1" i="0" u="none" strike="noStrike" kern="1200" cap="none" spc="-300" normalizeH="0" baseline="0" noProof="0" dirty="0">
                <a:ln>
                  <a:noFill/>
                </a:ln>
                <a:solidFill>
                  <a:srgbClr val="17233B"/>
                </a:solidFill>
                <a:effectLst/>
                <a:uLnTx/>
                <a:uFillTx/>
                <a:latin typeface="Barlow Condensed" pitchFamily="2" charset="77"/>
                <a:ea typeface="+mn-ea"/>
                <a:cs typeface="+mn-cs"/>
              </a:rPr>
              <a:t>T</a:t>
            </a:r>
            <a:r>
              <a:rPr kumimoji="0" lang="en-US" sz="3000" b="1" i="0" u="none" strike="noStrike" kern="1200" cap="none" spc="0" normalizeH="0" baseline="0" noProof="0" dirty="0">
                <a:ln>
                  <a:noFill/>
                </a:ln>
                <a:solidFill>
                  <a:srgbClr val="17233B"/>
                </a:solidFill>
                <a:effectLst/>
                <a:uLnTx/>
                <a:uFillTx/>
                <a:latin typeface="Barlow Condensed" pitchFamily="2" charset="77"/>
                <a:ea typeface="+mn-ea"/>
                <a:cs typeface="+mn-cs"/>
              </a:rPr>
              <a:t>AL INSPE</a:t>
            </a:r>
            <a:r>
              <a:rPr kumimoji="0" lang="en-US" sz="3000" b="1" i="0" u="none" strike="noStrike" kern="1200" cap="none" spc="-100" normalizeH="0" baseline="0" noProof="0" dirty="0">
                <a:ln>
                  <a:noFill/>
                </a:ln>
                <a:solidFill>
                  <a:srgbClr val="17233B"/>
                </a:solidFill>
                <a:effectLst/>
                <a:uLnTx/>
                <a:uFillTx/>
                <a:latin typeface="Barlow Condensed" pitchFamily="2" charset="77"/>
                <a:ea typeface="+mn-ea"/>
                <a:cs typeface="+mn-cs"/>
              </a:rPr>
              <a:t>C</a:t>
            </a:r>
            <a:r>
              <a:rPr kumimoji="0" lang="en-US" sz="3000" b="1" i="0" u="none" strike="noStrike" kern="1200" cap="none" spc="0" normalizeH="0" baseline="0" noProof="0" dirty="0">
                <a:ln>
                  <a:noFill/>
                </a:ln>
                <a:solidFill>
                  <a:srgbClr val="17233B"/>
                </a:solidFill>
                <a:effectLst/>
                <a:uLnTx/>
                <a:uFillTx/>
                <a:latin typeface="Barlow Condensed" pitchFamily="2" charset="77"/>
                <a:ea typeface="+mn-ea"/>
                <a:cs typeface="+mn-cs"/>
              </a:rPr>
              <a:t>TION </a:t>
            </a:r>
            <a:br>
              <a:rPr kumimoji="0" lang="en-US" sz="3000" b="1" i="0" u="none" strike="noStrike" kern="1200" cap="none" spc="0" normalizeH="0" baseline="0" noProof="0" dirty="0">
                <a:ln>
                  <a:noFill/>
                </a:ln>
                <a:solidFill>
                  <a:srgbClr val="17233B"/>
                </a:solidFill>
                <a:effectLst/>
                <a:uLnTx/>
                <a:uFillTx/>
                <a:latin typeface="Barlow Condensed" pitchFamily="2" charset="77"/>
                <a:ea typeface="+mn-ea"/>
                <a:cs typeface="+mn-cs"/>
              </a:rPr>
            </a:br>
            <a:r>
              <a:rPr kumimoji="0" lang="en-US" sz="3000" b="1" i="0" u="none" strike="noStrike" kern="1200" cap="none" spc="0" normalizeH="0" baseline="0" noProof="0" dirty="0">
                <a:ln>
                  <a:noFill/>
                </a:ln>
                <a:solidFill>
                  <a:srgbClr val="17233B"/>
                </a:solidFill>
                <a:effectLst/>
                <a:uLnTx/>
                <a:uFillTx/>
                <a:latin typeface="Barlow Condensed" pitchFamily="2" charset="77"/>
                <a:ea typeface="+mn-ea"/>
                <a:cs typeface="+mn-cs"/>
              </a:rPr>
              <a:t>SE</a:t>
            </a:r>
            <a:r>
              <a:rPr kumimoji="0" lang="en-US" sz="3000" b="1" i="0" u="none" strike="noStrike" kern="1200" cap="none" spc="-100" normalizeH="0" baseline="0" noProof="0" dirty="0">
                <a:ln>
                  <a:noFill/>
                </a:ln>
                <a:solidFill>
                  <a:srgbClr val="17233B"/>
                </a:solidFill>
                <a:effectLst/>
                <a:uLnTx/>
                <a:uFillTx/>
                <a:latin typeface="Barlow Condensed" pitchFamily="2" charset="77"/>
                <a:ea typeface="+mn-ea"/>
                <a:cs typeface="+mn-cs"/>
              </a:rPr>
              <a:t>R</a:t>
            </a:r>
            <a:r>
              <a:rPr kumimoji="0" lang="en-US" sz="3000" b="1" i="0" u="none" strike="noStrike" kern="1200" cap="none" spc="0" normalizeH="0" baseline="0" noProof="0" dirty="0">
                <a:ln>
                  <a:noFill/>
                </a:ln>
                <a:solidFill>
                  <a:srgbClr val="17233B"/>
                </a:solidFill>
                <a:effectLst/>
                <a:uLnTx/>
                <a:uFillTx/>
                <a:latin typeface="Barlow Condensed" pitchFamily="2" charset="77"/>
                <a:ea typeface="+mn-ea"/>
                <a:cs typeface="+mn-cs"/>
              </a:rPr>
              <a:t>VICE FOUNDED IN</a:t>
            </a:r>
          </a:p>
        </p:txBody>
      </p:sp>
      <p:grpSp>
        <p:nvGrpSpPr>
          <p:cNvPr id="9" name="Group 8">
            <a:extLst>
              <a:ext uri="{FF2B5EF4-FFF2-40B4-BE49-F238E27FC236}">
                <a16:creationId xmlns:a16="http://schemas.microsoft.com/office/drawing/2014/main" id="{A98516EA-EE9E-8144-811A-BEB7F2EB52A3}"/>
              </a:ext>
            </a:extLst>
          </p:cNvPr>
          <p:cNvGrpSpPr/>
          <p:nvPr/>
        </p:nvGrpSpPr>
        <p:grpSpPr>
          <a:xfrm>
            <a:off x="-3" y="-678654"/>
            <a:ext cx="2590580" cy="442348"/>
            <a:chOff x="-3" y="-678654"/>
            <a:chExt cx="2590580" cy="442348"/>
          </a:xfrm>
        </p:grpSpPr>
        <p:sp>
          <p:nvSpPr>
            <p:cNvPr id="10" name="Rectangle 9">
              <a:extLst>
                <a:ext uri="{FF2B5EF4-FFF2-40B4-BE49-F238E27FC236}">
                  <a16:creationId xmlns:a16="http://schemas.microsoft.com/office/drawing/2014/main" id="{66476C99-5E93-C448-8C3F-732FFCFB59AF}"/>
                </a:ext>
              </a:extLst>
            </p:cNvPr>
            <p:cNvSpPr/>
            <p:nvPr/>
          </p:nvSpPr>
          <p:spPr>
            <a:xfrm>
              <a:off x="-3" y="-678654"/>
              <a:ext cx="2590580" cy="4423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11" name="Rectangle 10">
              <a:extLst>
                <a:ext uri="{FF2B5EF4-FFF2-40B4-BE49-F238E27FC236}">
                  <a16:creationId xmlns:a16="http://schemas.microsoft.com/office/drawing/2014/main" id="{4EB56AE7-7502-334A-B3C3-6C10791AF5C8}"/>
                </a:ext>
              </a:extLst>
            </p:cNvPr>
            <p:cNvSpPr/>
            <p:nvPr/>
          </p:nvSpPr>
          <p:spPr>
            <a:xfrm>
              <a:off x="71645" y="-615724"/>
              <a:ext cx="308765" cy="308765"/>
            </a:xfrm>
            <a:prstGeom prst="rect">
              <a:avLst/>
            </a:prstGeom>
            <a:solidFill>
              <a:srgbClr val="F8BE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12" name="Rectangle 11">
              <a:extLst>
                <a:ext uri="{FF2B5EF4-FFF2-40B4-BE49-F238E27FC236}">
                  <a16:creationId xmlns:a16="http://schemas.microsoft.com/office/drawing/2014/main" id="{F7BFCCC1-6770-B44F-B1E4-7ED594701219}"/>
                </a:ext>
              </a:extLst>
            </p:cNvPr>
            <p:cNvSpPr/>
            <p:nvPr/>
          </p:nvSpPr>
          <p:spPr>
            <a:xfrm>
              <a:off x="492782" y="-615724"/>
              <a:ext cx="308765" cy="308765"/>
            </a:xfrm>
            <a:prstGeom prst="rect">
              <a:avLst/>
            </a:prstGeom>
            <a:solidFill>
              <a:srgbClr val="0917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13" name="Rectangle 12">
              <a:extLst>
                <a:ext uri="{FF2B5EF4-FFF2-40B4-BE49-F238E27FC236}">
                  <a16:creationId xmlns:a16="http://schemas.microsoft.com/office/drawing/2014/main" id="{EE658E26-8E2C-3344-8C37-3AD0AF042CF9}"/>
                </a:ext>
              </a:extLst>
            </p:cNvPr>
            <p:cNvSpPr/>
            <p:nvPr/>
          </p:nvSpPr>
          <p:spPr>
            <a:xfrm>
              <a:off x="913919" y="-615724"/>
              <a:ext cx="308765" cy="308765"/>
            </a:xfrm>
            <a:prstGeom prst="rect">
              <a:avLst/>
            </a:prstGeom>
            <a:solidFill>
              <a:srgbClr val="1723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14" name="Rectangle 13">
              <a:extLst>
                <a:ext uri="{FF2B5EF4-FFF2-40B4-BE49-F238E27FC236}">
                  <a16:creationId xmlns:a16="http://schemas.microsoft.com/office/drawing/2014/main" id="{10565B29-A3F3-4240-9201-4C1D5CB702ED}"/>
                </a:ext>
              </a:extLst>
            </p:cNvPr>
            <p:cNvSpPr/>
            <p:nvPr/>
          </p:nvSpPr>
          <p:spPr>
            <a:xfrm>
              <a:off x="1335056" y="-615724"/>
              <a:ext cx="308765" cy="308765"/>
            </a:xfrm>
            <a:prstGeom prst="rect">
              <a:avLst/>
            </a:prstGeom>
            <a:solidFill>
              <a:srgbClr val="B3B3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15" name="Rectangle 14">
              <a:extLst>
                <a:ext uri="{FF2B5EF4-FFF2-40B4-BE49-F238E27FC236}">
                  <a16:creationId xmlns:a16="http://schemas.microsoft.com/office/drawing/2014/main" id="{C8051557-4949-D445-A5F1-8A48678557DB}"/>
                </a:ext>
              </a:extLst>
            </p:cNvPr>
            <p:cNvSpPr/>
            <p:nvPr/>
          </p:nvSpPr>
          <p:spPr>
            <a:xfrm>
              <a:off x="1756193" y="-615724"/>
              <a:ext cx="308765" cy="30876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16" name="Rectangle 15">
              <a:extLst>
                <a:ext uri="{FF2B5EF4-FFF2-40B4-BE49-F238E27FC236}">
                  <a16:creationId xmlns:a16="http://schemas.microsoft.com/office/drawing/2014/main" id="{62D8975B-FBF9-0E4F-B6BA-B9DF5A913B04}"/>
                </a:ext>
              </a:extLst>
            </p:cNvPr>
            <p:cNvSpPr/>
            <p:nvPr/>
          </p:nvSpPr>
          <p:spPr>
            <a:xfrm>
              <a:off x="2177330" y="-615724"/>
              <a:ext cx="308765" cy="308765"/>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grpSp>
      <p:sp>
        <p:nvSpPr>
          <p:cNvPr id="18" name="Rectangle 17">
            <a:extLst>
              <a:ext uri="{FF2B5EF4-FFF2-40B4-BE49-F238E27FC236}">
                <a16:creationId xmlns:a16="http://schemas.microsoft.com/office/drawing/2014/main" id="{AC6E79C6-8F03-5D40-9DA0-93B34D823C2C}"/>
              </a:ext>
            </a:extLst>
          </p:cNvPr>
          <p:cNvSpPr/>
          <p:nvPr/>
        </p:nvSpPr>
        <p:spPr>
          <a:xfrm>
            <a:off x="6834426" y="0"/>
            <a:ext cx="5357562" cy="6857999"/>
          </a:xfrm>
          <a:prstGeom prst="rect">
            <a:avLst/>
          </a:prstGeom>
          <a:gradFill>
            <a:gsLst>
              <a:gs pos="100000">
                <a:srgbClr val="09162C"/>
              </a:gs>
              <a:gs pos="0">
                <a:srgbClr val="17233B"/>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grpSp>
        <p:nvGrpSpPr>
          <p:cNvPr id="17" name="Group 16">
            <a:extLst>
              <a:ext uri="{FF2B5EF4-FFF2-40B4-BE49-F238E27FC236}">
                <a16:creationId xmlns:a16="http://schemas.microsoft.com/office/drawing/2014/main" id="{12564D4E-20A1-1543-8A4E-7E27C9A2C123}"/>
              </a:ext>
            </a:extLst>
          </p:cNvPr>
          <p:cNvGrpSpPr/>
          <p:nvPr/>
        </p:nvGrpSpPr>
        <p:grpSpPr>
          <a:xfrm>
            <a:off x="7703195" y="1892745"/>
            <a:ext cx="3750198" cy="842538"/>
            <a:chOff x="7352523" y="1083297"/>
            <a:chExt cx="3750198" cy="842538"/>
          </a:xfrm>
        </p:grpSpPr>
        <p:sp>
          <p:nvSpPr>
            <p:cNvPr id="23" name="Rectangle 22">
              <a:extLst>
                <a:ext uri="{FF2B5EF4-FFF2-40B4-BE49-F238E27FC236}">
                  <a16:creationId xmlns:a16="http://schemas.microsoft.com/office/drawing/2014/main" id="{71276642-24C8-FF48-BE87-EC39160D6468}"/>
                </a:ext>
              </a:extLst>
            </p:cNvPr>
            <p:cNvSpPr/>
            <p:nvPr/>
          </p:nvSpPr>
          <p:spPr>
            <a:xfrm>
              <a:off x="7352523" y="1301970"/>
              <a:ext cx="2081684" cy="369332"/>
            </a:xfrm>
            <a:prstGeom prst="rect">
              <a:avLst/>
            </a:prstGeom>
          </p:spPr>
          <p:txBody>
            <a:bodyPr wrap="square">
              <a:spAutoFit/>
            </a:bodyPr>
            <a:lstStyle/>
            <a:p>
              <a:pPr marL="0" marR="0" lvl="0" indent="0" algn="l" defTabSz="914400" rtl="0" eaLnBrk="1" fontAlgn="auto" latinLnBrk="0" hangingPunct="1">
                <a:lnSpc>
                  <a:spcPct val="75000"/>
                </a:lnSpc>
                <a:spcBef>
                  <a:spcPts val="0"/>
                </a:spcBef>
                <a:spcAft>
                  <a:spcPts val="0"/>
                </a:spcAft>
                <a:buClrTx/>
                <a:buSzTx/>
                <a:buFontTx/>
                <a:buNone/>
                <a:tabLst/>
                <a:defRPr/>
              </a:pPr>
              <a:r>
                <a:rPr kumimoji="0" lang="en-US" sz="2400" b="1" i="0" u="none" strike="noStrike" kern="1200" cap="none" spc="50" normalizeH="0" baseline="0" noProof="0" dirty="0">
                  <a:ln>
                    <a:noFill/>
                  </a:ln>
                  <a:solidFill>
                    <a:prstClr val="white"/>
                  </a:solidFill>
                  <a:effectLst/>
                  <a:uLnTx/>
                  <a:uFillTx/>
                  <a:latin typeface="Barlow Condensed" pitchFamily="2" charset="77"/>
                  <a:ea typeface="+mn-ea"/>
                  <a:cs typeface="+mn-cs"/>
                </a:rPr>
                <a:t>FBI</a:t>
              </a:r>
              <a:r>
                <a:rPr kumimoji="0" lang="en-US" sz="2400" b="1" i="0" u="none" strike="noStrike" kern="1200" cap="none" spc="30" normalizeH="0" baseline="0" noProof="0" dirty="0">
                  <a:ln>
                    <a:noFill/>
                  </a:ln>
                  <a:solidFill>
                    <a:prstClr val="white"/>
                  </a:solidFill>
                  <a:effectLst/>
                  <a:uLnTx/>
                  <a:uFillTx/>
                  <a:latin typeface="Barlow Condensed" pitchFamily="2" charset="77"/>
                  <a:ea typeface="+mn-ea"/>
                  <a:cs typeface="+mn-cs"/>
                </a:rPr>
                <a:t> FOUNDED IN</a:t>
              </a:r>
            </a:p>
          </p:txBody>
        </p:sp>
        <p:sp>
          <p:nvSpPr>
            <p:cNvPr id="31" name="Parallelogram 30">
              <a:extLst>
                <a:ext uri="{FF2B5EF4-FFF2-40B4-BE49-F238E27FC236}">
                  <a16:creationId xmlns:a16="http://schemas.microsoft.com/office/drawing/2014/main" id="{4D2B4639-B7D3-0B48-9919-032A75055D73}"/>
                </a:ext>
              </a:extLst>
            </p:cNvPr>
            <p:cNvSpPr/>
            <p:nvPr/>
          </p:nvSpPr>
          <p:spPr>
            <a:xfrm>
              <a:off x="7416528" y="1617581"/>
              <a:ext cx="411480" cy="54864"/>
            </a:xfrm>
            <a:prstGeom prst="parallelogram">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24" name="Rectangle 23">
              <a:extLst>
                <a:ext uri="{FF2B5EF4-FFF2-40B4-BE49-F238E27FC236}">
                  <a16:creationId xmlns:a16="http://schemas.microsoft.com/office/drawing/2014/main" id="{E196EE17-59F5-0247-B5C6-784503C1F4EA}"/>
                </a:ext>
              </a:extLst>
            </p:cNvPr>
            <p:cNvSpPr/>
            <p:nvPr/>
          </p:nvSpPr>
          <p:spPr>
            <a:xfrm>
              <a:off x="9478082" y="1083297"/>
              <a:ext cx="1624639" cy="842538"/>
            </a:xfrm>
            <a:prstGeom prst="rect">
              <a:avLst/>
            </a:prstGeom>
          </p:spPr>
          <p:txBody>
            <a:bodyPr wrap="square">
              <a:spAutoFit/>
            </a:bodyPr>
            <a:lstStyle/>
            <a:p>
              <a:pPr marL="0" marR="0" lvl="0" indent="0" algn="l" defTabSz="914400" rtl="0" eaLnBrk="1" fontAlgn="auto" latinLnBrk="0" hangingPunct="1">
                <a:lnSpc>
                  <a:spcPct val="75000"/>
                </a:lnSpc>
                <a:spcBef>
                  <a:spcPts val="0"/>
                </a:spcBef>
                <a:spcAft>
                  <a:spcPts val="0"/>
                </a:spcAft>
                <a:buClrTx/>
                <a:buSzTx/>
                <a:buFontTx/>
                <a:buNone/>
                <a:tabLst/>
                <a:defRPr/>
              </a:pPr>
              <a:r>
                <a:rPr kumimoji="0" lang="en-US" sz="6500" b="1" i="0" u="none" strike="noStrike" kern="1200" cap="none" spc="50" normalizeH="0" baseline="0" noProof="0" dirty="0">
                  <a:ln>
                    <a:noFill/>
                  </a:ln>
                  <a:solidFill>
                    <a:srgbClr val="CDCDCD"/>
                  </a:solidFill>
                  <a:effectLst/>
                  <a:uLnTx/>
                  <a:uFillTx/>
                  <a:latin typeface="Barlow Condensed" pitchFamily="2" charset="77"/>
                  <a:ea typeface="+mn-ea"/>
                  <a:cs typeface="+mn-cs"/>
                </a:rPr>
                <a:t>1908</a:t>
              </a:r>
            </a:p>
          </p:txBody>
        </p:sp>
      </p:grpSp>
      <p:grpSp>
        <p:nvGrpSpPr>
          <p:cNvPr id="20" name="Group 19">
            <a:extLst>
              <a:ext uri="{FF2B5EF4-FFF2-40B4-BE49-F238E27FC236}">
                <a16:creationId xmlns:a16="http://schemas.microsoft.com/office/drawing/2014/main" id="{EB31494F-1D86-184E-B024-23949631E07D}"/>
              </a:ext>
            </a:extLst>
          </p:cNvPr>
          <p:cNvGrpSpPr/>
          <p:nvPr/>
        </p:nvGrpSpPr>
        <p:grpSpPr>
          <a:xfrm>
            <a:off x="7703195" y="2955880"/>
            <a:ext cx="3750198" cy="842538"/>
            <a:chOff x="7352523" y="2342076"/>
            <a:chExt cx="3750198" cy="842538"/>
          </a:xfrm>
        </p:grpSpPr>
        <p:sp>
          <p:nvSpPr>
            <p:cNvPr id="25" name="Rectangle 24">
              <a:extLst>
                <a:ext uri="{FF2B5EF4-FFF2-40B4-BE49-F238E27FC236}">
                  <a16:creationId xmlns:a16="http://schemas.microsoft.com/office/drawing/2014/main" id="{13236608-61A1-E449-9B3D-12D1FF1E8945}"/>
                </a:ext>
              </a:extLst>
            </p:cNvPr>
            <p:cNvSpPr/>
            <p:nvPr/>
          </p:nvSpPr>
          <p:spPr>
            <a:xfrm>
              <a:off x="7352523" y="2560749"/>
              <a:ext cx="2153401" cy="369332"/>
            </a:xfrm>
            <a:prstGeom prst="rect">
              <a:avLst/>
            </a:prstGeom>
          </p:spPr>
          <p:txBody>
            <a:bodyPr wrap="square">
              <a:spAutoFit/>
            </a:bodyPr>
            <a:lstStyle/>
            <a:p>
              <a:pPr marL="0" marR="0" lvl="0" indent="0" algn="l" defTabSz="914400" rtl="0" eaLnBrk="1" fontAlgn="auto" latinLnBrk="0" hangingPunct="1">
                <a:lnSpc>
                  <a:spcPct val="75000"/>
                </a:lnSpc>
                <a:spcBef>
                  <a:spcPts val="0"/>
                </a:spcBef>
                <a:spcAft>
                  <a:spcPts val="0"/>
                </a:spcAft>
                <a:buClrTx/>
                <a:buSzTx/>
                <a:buFontTx/>
                <a:buNone/>
                <a:tabLst/>
                <a:defRPr/>
              </a:pPr>
              <a:r>
                <a:rPr kumimoji="0" lang="en-US" sz="2400" b="1" i="0" u="none" strike="noStrike" kern="1200" cap="none" spc="30" normalizeH="0" baseline="0" noProof="0" dirty="0">
                  <a:ln>
                    <a:noFill/>
                  </a:ln>
                  <a:solidFill>
                    <a:prstClr val="white"/>
                  </a:solidFill>
                  <a:effectLst/>
                  <a:uLnTx/>
                  <a:uFillTx/>
                  <a:latin typeface="Barlow Condensed" pitchFamily="2" charset="77"/>
                  <a:ea typeface="+mn-ea"/>
                  <a:cs typeface="+mn-cs"/>
                </a:rPr>
                <a:t>ATF FOUNDED IN</a:t>
              </a:r>
            </a:p>
          </p:txBody>
        </p:sp>
        <p:sp>
          <p:nvSpPr>
            <p:cNvPr id="32" name="Parallelogram 31">
              <a:extLst>
                <a:ext uri="{FF2B5EF4-FFF2-40B4-BE49-F238E27FC236}">
                  <a16:creationId xmlns:a16="http://schemas.microsoft.com/office/drawing/2014/main" id="{F279DB81-F87E-5F46-B09B-35E8D6245866}"/>
                </a:ext>
              </a:extLst>
            </p:cNvPr>
            <p:cNvSpPr/>
            <p:nvPr/>
          </p:nvSpPr>
          <p:spPr>
            <a:xfrm>
              <a:off x="7416528" y="2879650"/>
              <a:ext cx="457200" cy="54864"/>
            </a:xfrm>
            <a:prstGeom prst="parallelogram">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26" name="Rectangle 25">
              <a:extLst>
                <a:ext uri="{FF2B5EF4-FFF2-40B4-BE49-F238E27FC236}">
                  <a16:creationId xmlns:a16="http://schemas.microsoft.com/office/drawing/2014/main" id="{285F20B5-9743-F246-86B4-3C910DAC06B0}"/>
                </a:ext>
              </a:extLst>
            </p:cNvPr>
            <p:cNvSpPr/>
            <p:nvPr/>
          </p:nvSpPr>
          <p:spPr>
            <a:xfrm>
              <a:off x="9478082" y="2342076"/>
              <a:ext cx="1624639" cy="842538"/>
            </a:xfrm>
            <a:prstGeom prst="rect">
              <a:avLst/>
            </a:prstGeom>
          </p:spPr>
          <p:txBody>
            <a:bodyPr wrap="square">
              <a:spAutoFit/>
            </a:bodyPr>
            <a:lstStyle/>
            <a:p>
              <a:pPr marL="0" marR="0" lvl="0" indent="0" algn="l" defTabSz="914400" rtl="0" eaLnBrk="1" fontAlgn="auto" latinLnBrk="0" hangingPunct="1">
                <a:lnSpc>
                  <a:spcPct val="75000"/>
                </a:lnSpc>
                <a:spcBef>
                  <a:spcPts val="0"/>
                </a:spcBef>
                <a:spcAft>
                  <a:spcPts val="0"/>
                </a:spcAft>
                <a:buClrTx/>
                <a:buSzTx/>
                <a:buFontTx/>
                <a:buNone/>
                <a:tabLst/>
                <a:defRPr/>
              </a:pPr>
              <a:r>
                <a:rPr kumimoji="0" lang="en-US" sz="6500" b="1" i="0" u="none" strike="noStrike" kern="1200" cap="none" spc="50" normalizeH="0" baseline="0" noProof="0" dirty="0">
                  <a:ln>
                    <a:noFill/>
                  </a:ln>
                  <a:solidFill>
                    <a:srgbClr val="CDCDCD"/>
                  </a:solidFill>
                  <a:effectLst/>
                  <a:uLnTx/>
                  <a:uFillTx/>
                  <a:latin typeface="Barlow Condensed" pitchFamily="2" charset="77"/>
                  <a:ea typeface="+mn-ea"/>
                  <a:cs typeface="+mn-cs"/>
                </a:rPr>
                <a:t>1972</a:t>
              </a:r>
            </a:p>
          </p:txBody>
        </p:sp>
      </p:grpSp>
      <p:grpSp>
        <p:nvGrpSpPr>
          <p:cNvPr id="21" name="Group 20">
            <a:extLst>
              <a:ext uri="{FF2B5EF4-FFF2-40B4-BE49-F238E27FC236}">
                <a16:creationId xmlns:a16="http://schemas.microsoft.com/office/drawing/2014/main" id="{B801B929-C778-C045-92FE-2DCFCFFFEA4E}"/>
              </a:ext>
            </a:extLst>
          </p:cNvPr>
          <p:cNvGrpSpPr/>
          <p:nvPr/>
        </p:nvGrpSpPr>
        <p:grpSpPr>
          <a:xfrm>
            <a:off x="7703195" y="4019015"/>
            <a:ext cx="3750198" cy="842538"/>
            <a:chOff x="7352523" y="3600855"/>
            <a:chExt cx="3750198" cy="842538"/>
          </a:xfrm>
        </p:grpSpPr>
        <p:sp>
          <p:nvSpPr>
            <p:cNvPr id="27" name="Rectangle 26">
              <a:extLst>
                <a:ext uri="{FF2B5EF4-FFF2-40B4-BE49-F238E27FC236}">
                  <a16:creationId xmlns:a16="http://schemas.microsoft.com/office/drawing/2014/main" id="{EDC1E1E1-511D-2E4B-9A4A-5147FAC0D76F}"/>
                </a:ext>
              </a:extLst>
            </p:cNvPr>
            <p:cNvSpPr/>
            <p:nvPr/>
          </p:nvSpPr>
          <p:spPr>
            <a:xfrm>
              <a:off x="7352523" y="3819528"/>
              <a:ext cx="2359590" cy="369332"/>
            </a:xfrm>
            <a:prstGeom prst="rect">
              <a:avLst/>
            </a:prstGeom>
          </p:spPr>
          <p:txBody>
            <a:bodyPr wrap="square">
              <a:spAutoFit/>
            </a:bodyPr>
            <a:lstStyle/>
            <a:p>
              <a:pPr marL="0" marR="0" lvl="0" indent="0" algn="l" defTabSz="914400" rtl="0" eaLnBrk="1" fontAlgn="auto" latinLnBrk="0" hangingPunct="1">
                <a:lnSpc>
                  <a:spcPct val="75000"/>
                </a:lnSpc>
                <a:spcBef>
                  <a:spcPts val="0"/>
                </a:spcBef>
                <a:spcAft>
                  <a:spcPts val="0"/>
                </a:spcAft>
                <a:buClrTx/>
                <a:buSzTx/>
                <a:buFontTx/>
                <a:buNone/>
                <a:tabLst/>
                <a:defRPr/>
              </a:pPr>
              <a:r>
                <a:rPr kumimoji="0" lang="en-US" sz="2400" b="1" i="0" u="none" strike="noStrike" kern="1200" cap="none" spc="30" normalizeH="0" baseline="0" noProof="0" dirty="0">
                  <a:ln>
                    <a:noFill/>
                  </a:ln>
                  <a:solidFill>
                    <a:prstClr val="white"/>
                  </a:solidFill>
                  <a:effectLst/>
                  <a:uLnTx/>
                  <a:uFillTx/>
                  <a:latin typeface="Barlow Condensed" pitchFamily="2" charset="77"/>
                  <a:ea typeface="+mn-ea"/>
                  <a:cs typeface="+mn-cs"/>
                </a:rPr>
                <a:t>DEA FOUNDED IN</a:t>
              </a:r>
            </a:p>
          </p:txBody>
        </p:sp>
        <p:sp>
          <p:nvSpPr>
            <p:cNvPr id="33" name="Parallelogram 32">
              <a:extLst>
                <a:ext uri="{FF2B5EF4-FFF2-40B4-BE49-F238E27FC236}">
                  <a16:creationId xmlns:a16="http://schemas.microsoft.com/office/drawing/2014/main" id="{59AF1736-5B7A-C241-872F-FB176DF19BF2}"/>
                </a:ext>
              </a:extLst>
            </p:cNvPr>
            <p:cNvSpPr/>
            <p:nvPr/>
          </p:nvSpPr>
          <p:spPr>
            <a:xfrm>
              <a:off x="7416528" y="4141719"/>
              <a:ext cx="502920" cy="54864"/>
            </a:xfrm>
            <a:prstGeom prst="parallelogram">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28" name="Rectangle 27">
              <a:extLst>
                <a:ext uri="{FF2B5EF4-FFF2-40B4-BE49-F238E27FC236}">
                  <a16:creationId xmlns:a16="http://schemas.microsoft.com/office/drawing/2014/main" id="{272DE4BF-FBF2-3841-912B-51E54132D595}"/>
                </a:ext>
              </a:extLst>
            </p:cNvPr>
            <p:cNvSpPr/>
            <p:nvPr/>
          </p:nvSpPr>
          <p:spPr>
            <a:xfrm>
              <a:off x="9478082" y="3600855"/>
              <a:ext cx="1624639" cy="842538"/>
            </a:xfrm>
            <a:prstGeom prst="rect">
              <a:avLst/>
            </a:prstGeom>
          </p:spPr>
          <p:txBody>
            <a:bodyPr wrap="square">
              <a:spAutoFit/>
            </a:bodyPr>
            <a:lstStyle/>
            <a:p>
              <a:pPr marL="0" marR="0" lvl="0" indent="0" algn="l" defTabSz="914400" rtl="0" eaLnBrk="1" fontAlgn="auto" latinLnBrk="0" hangingPunct="1">
                <a:lnSpc>
                  <a:spcPct val="75000"/>
                </a:lnSpc>
                <a:spcBef>
                  <a:spcPts val="0"/>
                </a:spcBef>
                <a:spcAft>
                  <a:spcPts val="0"/>
                </a:spcAft>
                <a:buClrTx/>
                <a:buSzTx/>
                <a:buFontTx/>
                <a:buNone/>
                <a:tabLst/>
                <a:defRPr/>
              </a:pPr>
              <a:r>
                <a:rPr kumimoji="0" lang="en-US" sz="6500" b="1" i="0" u="none" strike="noStrike" kern="1200" cap="none" spc="50" normalizeH="0" baseline="0" noProof="0" dirty="0">
                  <a:ln>
                    <a:noFill/>
                  </a:ln>
                  <a:solidFill>
                    <a:srgbClr val="CDCDCD"/>
                  </a:solidFill>
                  <a:effectLst/>
                  <a:uLnTx/>
                  <a:uFillTx/>
                  <a:latin typeface="Barlow Condensed" pitchFamily="2" charset="77"/>
                  <a:ea typeface="+mn-ea"/>
                  <a:cs typeface="+mn-cs"/>
                </a:rPr>
                <a:t>1973</a:t>
              </a:r>
            </a:p>
          </p:txBody>
        </p:sp>
      </p:grpSp>
      <p:grpSp>
        <p:nvGrpSpPr>
          <p:cNvPr id="35" name="Group 34">
            <a:extLst>
              <a:ext uri="{FF2B5EF4-FFF2-40B4-BE49-F238E27FC236}">
                <a16:creationId xmlns:a16="http://schemas.microsoft.com/office/drawing/2014/main" id="{271D5B67-D3A7-1540-96DE-D1977440B846}"/>
              </a:ext>
            </a:extLst>
          </p:cNvPr>
          <p:cNvGrpSpPr/>
          <p:nvPr/>
        </p:nvGrpSpPr>
        <p:grpSpPr>
          <a:xfrm>
            <a:off x="7703195" y="5082150"/>
            <a:ext cx="3896556" cy="842538"/>
            <a:chOff x="7352523" y="4859633"/>
            <a:chExt cx="3896556" cy="842538"/>
          </a:xfrm>
        </p:grpSpPr>
        <p:sp>
          <p:nvSpPr>
            <p:cNvPr id="29" name="Rectangle 28">
              <a:extLst>
                <a:ext uri="{FF2B5EF4-FFF2-40B4-BE49-F238E27FC236}">
                  <a16:creationId xmlns:a16="http://schemas.microsoft.com/office/drawing/2014/main" id="{E2C23881-0636-9C4C-AB50-AAEE19B89D1F}"/>
                </a:ext>
              </a:extLst>
            </p:cNvPr>
            <p:cNvSpPr/>
            <p:nvPr/>
          </p:nvSpPr>
          <p:spPr>
            <a:xfrm>
              <a:off x="7352523" y="5078306"/>
              <a:ext cx="2178152" cy="369332"/>
            </a:xfrm>
            <a:prstGeom prst="rect">
              <a:avLst/>
            </a:prstGeom>
          </p:spPr>
          <p:txBody>
            <a:bodyPr wrap="square">
              <a:spAutoFit/>
            </a:bodyPr>
            <a:lstStyle/>
            <a:p>
              <a:pPr marL="0" marR="0" lvl="0" indent="0" algn="l" defTabSz="914400" rtl="0" eaLnBrk="1" fontAlgn="auto" latinLnBrk="0" hangingPunct="1">
                <a:lnSpc>
                  <a:spcPct val="75000"/>
                </a:lnSpc>
                <a:spcBef>
                  <a:spcPts val="0"/>
                </a:spcBef>
                <a:spcAft>
                  <a:spcPts val="0"/>
                </a:spcAft>
                <a:buClrTx/>
                <a:buSzTx/>
                <a:buFontTx/>
                <a:buNone/>
                <a:tabLst/>
                <a:defRPr/>
              </a:pPr>
              <a:r>
                <a:rPr kumimoji="0" lang="en-US" sz="2400" b="1" i="0" u="none" strike="noStrike" kern="1200" cap="none" spc="30" normalizeH="0" baseline="0" noProof="0" dirty="0">
                  <a:ln>
                    <a:noFill/>
                  </a:ln>
                  <a:solidFill>
                    <a:prstClr val="white"/>
                  </a:solidFill>
                  <a:effectLst/>
                  <a:uLnTx/>
                  <a:uFillTx/>
                  <a:latin typeface="Barlow Condensed" pitchFamily="2" charset="77"/>
                  <a:ea typeface="+mn-ea"/>
                  <a:cs typeface="+mn-cs"/>
                </a:rPr>
                <a:t>CBP FOUNDED IN</a:t>
              </a:r>
            </a:p>
          </p:txBody>
        </p:sp>
        <p:sp>
          <p:nvSpPr>
            <p:cNvPr id="34" name="Parallelogram 33">
              <a:extLst>
                <a:ext uri="{FF2B5EF4-FFF2-40B4-BE49-F238E27FC236}">
                  <a16:creationId xmlns:a16="http://schemas.microsoft.com/office/drawing/2014/main" id="{642AB254-63B1-B64F-A7BD-E2C4B7CAB8E2}"/>
                </a:ext>
              </a:extLst>
            </p:cNvPr>
            <p:cNvSpPr/>
            <p:nvPr/>
          </p:nvSpPr>
          <p:spPr>
            <a:xfrm>
              <a:off x="7416528" y="5403789"/>
              <a:ext cx="457200" cy="54864"/>
            </a:xfrm>
            <a:prstGeom prst="parallelogram">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30" name="Rectangle 29">
              <a:extLst>
                <a:ext uri="{FF2B5EF4-FFF2-40B4-BE49-F238E27FC236}">
                  <a16:creationId xmlns:a16="http://schemas.microsoft.com/office/drawing/2014/main" id="{D09C8CDD-2B01-3440-A8A6-79218B48AF3E}"/>
                </a:ext>
              </a:extLst>
            </p:cNvPr>
            <p:cNvSpPr/>
            <p:nvPr/>
          </p:nvSpPr>
          <p:spPr>
            <a:xfrm>
              <a:off x="9502833" y="4859633"/>
              <a:ext cx="1746246" cy="842538"/>
            </a:xfrm>
            <a:prstGeom prst="rect">
              <a:avLst/>
            </a:prstGeom>
          </p:spPr>
          <p:txBody>
            <a:bodyPr wrap="square">
              <a:spAutoFit/>
            </a:bodyPr>
            <a:lstStyle/>
            <a:p>
              <a:pPr marL="0" marR="0" lvl="0" indent="0" algn="l" defTabSz="914400" rtl="0" eaLnBrk="1" fontAlgn="auto" latinLnBrk="0" hangingPunct="1">
                <a:lnSpc>
                  <a:spcPct val="75000"/>
                </a:lnSpc>
                <a:spcBef>
                  <a:spcPts val="0"/>
                </a:spcBef>
                <a:spcAft>
                  <a:spcPts val="0"/>
                </a:spcAft>
                <a:buClrTx/>
                <a:buSzTx/>
                <a:buFontTx/>
                <a:buNone/>
                <a:tabLst/>
                <a:defRPr/>
              </a:pPr>
              <a:r>
                <a:rPr kumimoji="0" lang="en-US" sz="6500" b="1" i="0" u="none" strike="noStrike" kern="1200" cap="none" spc="0" normalizeH="0" baseline="0" noProof="0" dirty="0">
                  <a:ln>
                    <a:noFill/>
                  </a:ln>
                  <a:solidFill>
                    <a:srgbClr val="CDCDCD"/>
                  </a:solidFill>
                  <a:effectLst/>
                  <a:uLnTx/>
                  <a:uFillTx/>
                  <a:latin typeface="Barlow Condensed" pitchFamily="2" charset="77"/>
                  <a:ea typeface="+mn-ea"/>
                  <a:cs typeface="+mn-cs"/>
                </a:rPr>
                <a:t>2003</a:t>
              </a:r>
            </a:p>
          </p:txBody>
        </p:sp>
      </p:grpSp>
      <p:sp>
        <p:nvSpPr>
          <p:cNvPr id="40" name="Rectangle 39">
            <a:extLst>
              <a:ext uri="{FF2B5EF4-FFF2-40B4-BE49-F238E27FC236}">
                <a16:creationId xmlns:a16="http://schemas.microsoft.com/office/drawing/2014/main" id="{656DF5CE-6C09-714D-B5FE-6962B760E809}"/>
              </a:ext>
            </a:extLst>
          </p:cNvPr>
          <p:cNvSpPr/>
          <p:nvPr/>
        </p:nvSpPr>
        <p:spPr>
          <a:xfrm>
            <a:off x="904960" y="2326887"/>
            <a:ext cx="5248927" cy="929485"/>
          </a:xfrm>
          <a:prstGeom prst="rect">
            <a:avLst/>
          </a:prstGeom>
        </p:spPr>
        <p:txBody>
          <a:bodyPr wrap="square">
            <a:spAutoFit/>
          </a:bodyPr>
          <a:lstStyle/>
          <a:p>
            <a:pPr marL="0" marR="0" lvl="0" indent="0" algn="l" defTabSz="914400" rtl="0" eaLnBrk="1" fontAlgn="auto" latinLnBrk="0" hangingPunct="1">
              <a:lnSpc>
                <a:spcPct val="85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17233B"/>
                </a:solidFill>
                <a:effectLst/>
                <a:uLnTx/>
                <a:uFillTx/>
                <a:latin typeface="Barlow Condensed SemiBold" pitchFamily="2" charset="77"/>
                <a:ea typeface="Helvetica Neue Light" panose="02000403000000020004" pitchFamily="2" charset="0"/>
                <a:cs typeface="Arial" panose="020B0604020202020204" pitchFamily="34" charset="0"/>
              </a:rPr>
              <a:t>We are the oldest and most trusted federal law enforcement agency</a:t>
            </a:r>
          </a:p>
        </p:txBody>
      </p:sp>
      <p:pic>
        <p:nvPicPr>
          <p:cNvPr id="44" name="Picture 43" descr="A close up of a sign&#10;&#10;Description automatically generated">
            <a:extLst>
              <a:ext uri="{FF2B5EF4-FFF2-40B4-BE49-F238E27FC236}">
                <a16:creationId xmlns:a16="http://schemas.microsoft.com/office/drawing/2014/main" id="{1E724A1F-9965-3349-B817-462B1FF34C1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0040" y="320040"/>
            <a:ext cx="1229360" cy="1234440"/>
          </a:xfrm>
          <a:prstGeom prst="rect">
            <a:avLst/>
          </a:prstGeom>
        </p:spPr>
      </p:pic>
      <p:grpSp>
        <p:nvGrpSpPr>
          <p:cNvPr id="36" name="Group 35">
            <a:extLst>
              <a:ext uri="{FF2B5EF4-FFF2-40B4-BE49-F238E27FC236}">
                <a16:creationId xmlns:a16="http://schemas.microsoft.com/office/drawing/2014/main" id="{9E189A61-C2E3-F148-BAB8-51DC3DA31F1E}"/>
              </a:ext>
            </a:extLst>
          </p:cNvPr>
          <p:cNvGrpSpPr/>
          <p:nvPr/>
        </p:nvGrpSpPr>
        <p:grpSpPr>
          <a:xfrm>
            <a:off x="7703195" y="771436"/>
            <a:ext cx="3750198" cy="900712"/>
            <a:chOff x="7352523" y="1025123"/>
            <a:chExt cx="3750198" cy="900712"/>
          </a:xfrm>
        </p:grpSpPr>
        <p:sp>
          <p:nvSpPr>
            <p:cNvPr id="38" name="Rectangle 37">
              <a:extLst>
                <a:ext uri="{FF2B5EF4-FFF2-40B4-BE49-F238E27FC236}">
                  <a16:creationId xmlns:a16="http://schemas.microsoft.com/office/drawing/2014/main" id="{FE455EB6-6B9D-0543-9ECC-1FE9B2111078}"/>
                </a:ext>
              </a:extLst>
            </p:cNvPr>
            <p:cNvSpPr/>
            <p:nvPr/>
          </p:nvSpPr>
          <p:spPr>
            <a:xfrm>
              <a:off x="7352523" y="1025123"/>
              <a:ext cx="2081684" cy="864852"/>
            </a:xfrm>
            <a:prstGeom prst="rect">
              <a:avLst/>
            </a:prstGeom>
          </p:spPr>
          <p:txBody>
            <a:bodyPr wrap="square">
              <a:sp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2400" b="1" i="0" u="none" strike="noStrike" kern="1200" cap="none" spc="50" normalizeH="0" baseline="0" noProof="0" dirty="0">
                  <a:ln>
                    <a:noFill/>
                  </a:ln>
                  <a:solidFill>
                    <a:prstClr val="white"/>
                  </a:solidFill>
                  <a:effectLst/>
                  <a:uLnTx/>
                  <a:uFillTx/>
                  <a:latin typeface="Barlow Condensed" pitchFamily="2" charset="77"/>
                  <a:ea typeface="+mn-ea"/>
                  <a:cs typeface="+mn-cs"/>
                </a:rPr>
                <a:t>U.S. MARSHALS</a:t>
              </a:r>
              <a:r>
                <a:rPr kumimoji="0" lang="en-US" sz="2400" b="1" i="0" u="none" strike="noStrike" kern="1200" cap="none" spc="30" normalizeH="0" baseline="0" noProof="0" dirty="0">
                  <a:ln>
                    <a:noFill/>
                  </a:ln>
                  <a:solidFill>
                    <a:prstClr val="white"/>
                  </a:solidFill>
                  <a:effectLst/>
                  <a:uLnTx/>
                  <a:uFillTx/>
                  <a:latin typeface="Barlow Condensed" pitchFamily="2" charset="77"/>
                  <a:ea typeface="+mn-ea"/>
                  <a:cs typeface="+mn-cs"/>
                </a:rPr>
                <a:t> </a:t>
              </a:r>
              <a:br>
                <a:rPr kumimoji="0" lang="en-US" sz="2400" b="1" i="0" u="none" strike="noStrike" kern="1200" cap="none" spc="30" normalizeH="0" baseline="0" noProof="0" dirty="0">
                  <a:ln>
                    <a:noFill/>
                  </a:ln>
                  <a:solidFill>
                    <a:prstClr val="white"/>
                  </a:solidFill>
                  <a:effectLst/>
                  <a:uLnTx/>
                  <a:uFillTx/>
                  <a:latin typeface="Barlow Condensed" pitchFamily="2" charset="77"/>
                  <a:ea typeface="+mn-ea"/>
                  <a:cs typeface="+mn-cs"/>
                </a:rPr>
              </a:br>
              <a:r>
                <a:rPr kumimoji="0" lang="en-US" sz="2400" b="1" i="0" u="none" strike="noStrike" kern="1200" cap="none" spc="30" normalizeH="0" baseline="0" noProof="0" dirty="0">
                  <a:ln>
                    <a:noFill/>
                  </a:ln>
                  <a:solidFill>
                    <a:prstClr val="white"/>
                  </a:solidFill>
                  <a:effectLst/>
                  <a:uLnTx/>
                  <a:uFillTx/>
                  <a:latin typeface="Barlow Condensed" pitchFamily="2" charset="77"/>
                  <a:ea typeface="+mn-ea"/>
                  <a:cs typeface="+mn-cs"/>
                </a:rPr>
                <a:t>FOUNDED IN</a:t>
              </a:r>
            </a:p>
          </p:txBody>
        </p:sp>
        <p:sp>
          <p:nvSpPr>
            <p:cNvPr id="39" name="Parallelogram 38">
              <a:extLst>
                <a:ext uri="{FF2B5EF4-FFF2-40B4-BE49-F238E27FC236}">
                  <a16:creationId xmlns:a16="http://schemas.microsoft.com/office/drawing/2014/main" id="{968E49FF-A764-5C44-AC9D-133B63D24650}"/>
                </a:ext>
              </a:extLst>
            </p:cNvPr>
            <p:cNvSpPr/>
            <p:nvPr/>
          </p:nvSpPr>
          <p:spPr>
            <a:xfrm>
              <a:off x="7424148" y="1431863"/>
              <a:ext cx="1783080" cy="54864"/>
            </a:xfrm>
            <a:prstGeom prst="parallelogram">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41" name="Rectangle 40">
              <a:extLst>
                <a:ext uri="{FF2B5EF4-FFF2-40B4-BE49-F238E27FC236}">
                  <a16:creationId xmlns:a16="http://schemas.microsoft.com/office/drawing/2014/main" id="{EBFB48A0-C671-DD42-83A5-B310C4F9B012}"/>
                </a:ext>
              </a:extLst>
            </p:cNvPr>
            <p:cNvSpPr/>
            <p:nvPr/>
          </p:nvSpPr>
          <p:spPr>
            <a:xfrm>
              <a:off x="9478082" y="1083297"/>
              <a:ext cx="1624639" cy="842538"/>
            </a:xfrm>
            <a:prstGeom prst="rect">
              <a:avLst/>
            </a:prstGeom>
          </p:spPr>
          <p:txBody>
            <a:bodyPr wrap="square">
              <a:spAutoFit/>
            </a:bodyPr>
            <a:lstStyle/>
            <a:p>
              <a:pPr marL="0" marR="0" lvl="0" indent="0" algn="l" defTabSz="914400" rtl="0" eaLnBrk="1" fontAlgn="auto" latinLnBrk="0" hangingPunct="1">
                <a:lnSpc>
                  <a:spcPct val="75000"/>
                </a:lnSpc>
                <a:spcBef>
                  <a:spcPts val="0"/>
                </a:spcBef>
                <a:spcAft>
                  <a:spcPts val="0"/>
                </a:spcAft>
                <a:buClrTx/>
                <a:buSzTx/>
                <a:buFontTx/>
                <a:buNone/>
                <a:tabLst/>
                <a:defRPr/>
              </a:pPr>
              <a:r>
                <a:rPr kumimoji="0" lang="en-US" sz="6500" b="1" i="0" u="none" strike="noStrike" kern="1200" cap="none" spc="50" normalizeH="0" baseline="0" noProof="0" dirty="0">
                  <a:ln>
                    <a:noFill/>
                  </a:ln>
                  <a:solidFill>
                    <a:srgbClr val="CDCDCD"/>
                  </a:solidFill>
                  <a:effectLst/>
                  <a:uLnTx/>
                  <a:uFillTx/>
                  <a:latin typeface="Barlow Condensed" pitchFamily="2" charset="77"/>
                  <a:ea typeface="+mn-ea"/>
                  <a:cs typeface="+mn-cs"/>
                </a:rPr>
                <a:t>1789</a:t>
              </a:r>
            </a:p>
          </p:txBody>
        </p:sp>
      </p:grpSp>
    </p:spTree>
    <p:extLst>
      <p:ext uri="{BB962C8B-B14F-4D97-AF65-F5344CB8AC3E}">
        <p14:creationId xmlns:p14="http://schemas.microsoft.com/office/powerpoint/2010/main" val="324762927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500"/>
                                        <p:tgtEl>
                                          <p:spTgt spid="4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0"/>
                                        </p:tgtEl>
                                        <p:attrNameLst>
                                          <p:attrName>style.visibility</p:attrName>
                                        </p:attrNameLst>
                                      </p:cBhvr>
                                      <p:to>
                                        <p:strVal val="visible"/>
                                      </p:to>
                                    </p:set>
                                    <p:animEffect transition="in" filter="fade">
                                      <p:cBhvr>
                                        <p:cTn id="11" dur="500"/>
                                        <p:tgtEl>
                                          <p:spTgt spid="40"/>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42" presetClass="entr" presetSubtype="0" fill="hold" grpId="0" nodeType="withEffect">
                                  <p:stCondLst>
                                    <p:cond delay="0"/>
                                  </p:stCondLst>
                                  <p:iterate type="lt">
                                    <p:tmPct val="10000"/>
                                  </p:iterate>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anim calcmode="lin" valueType="num">
                                      <p:cBhvr>
                                        <p:cTn id="19" dur="500" fill="hold"/>
                                        <p:tgtEl>
                                          <p:spTgt spid="7"/>
                                        </p:tgtEl>
                                        <p:attrNameLst>
                                          <p:attrName>ppt_x</p:attrName>
                                        </p:attrNameLst>
                                      </p:cBhvr>
                                      <p:tavLst>
                                        <p:tav tm="0">
                                          <p:val>
                                            <p:strVal val="#ppt_x"/>
                                          </p:val>
                                        </p:tav>
                                        <p:tav tm="100000">
                                          <p:val>
                                            <p:strVal val="#ppt_x"/>
                                          </p:val>
                                        </p:tav>
                                      </p:tavLst>
                                    </p:anim>
                                    <p:anim calcmode="lin" valueType="num">
                                      <p:cBhvr>
                                        <p:cTn id="20" dur="500" fill="hold"/>
                                        <p:tgtEl>
                                          <p:spTgt spid="7"/>
                                        </p:tgtEl>
                                        <p:attrNameLst>
                                          <p:attrName>ppt_y</p:attrName>
                                        </p:attrNameLst>
                                      </p:cBhvr>
                                      <p:tavLst>
                                        <p:tav tm="0">
                                          <p:val>
                                            <p:strVal val="#ppt_y+.1"/>
                                          </p:val>
                                        </p:tav>
                                        <p:tav tm="100000">
                                          <p:val>
                                            <p:strVal val="#ppt_y"/>
                                          </p:val>
                                        </p:tav>
                                      </p:tavLst>
                                    </p:anim>
                                  </p:childTnLst>
                                </p:cTn>
                              </p:par>
                            </p:childTnLst>
                          </p:cTn>
                        </p:par>
                        <p:par>
                          <p:cTn id="21" fill="hold">
                            <p:stCondLst>
                              <p:cond delay="1650"/>
                            </p:stCondLst>
                            <p:childTnLst>
                              <p:par>
                                <p:cTn id="22" presetID="22" presetClass="entr" presetSubtype="8" fill="hold" grpId="0" nodeType="afterEffect">
                                  <p:stCondLst>
                                    <p:cond delay="0"/>
                                  </p:stCondLst>
                                  <p:childTnLst>
                                    <p:set>
                                      <p:cBhvr>
                                        <p:cTn id="23" dur="1" fill="hold">
                                          <p:stCondLst>
                                            <p:cond delay="0"/>
                                          </p:stCondLst>
                                        </p:cTn>
                                        <p:tgtEl>
                                          <p:spTgt spid="22"/>
                                        </p:tgtEl>
                                        <p:attrNameLst>
                                          <p:attrName>style.visibility</p:attrName>
                                        </p:attrNameLst>
                                      </p:cBhvr>
                                      <p:to>
                                        <p:strVal val="visible"/>
                                      </p:to>
                                    </p:set>
                                    <p:animEffect transition="in" filter="wipe(left)">
                                      <p:cBhvr>
                                        <p:cTn id="24" dur="500"/>
                                        <p:tgtEl>
                                          <p:spTgt spid="22"/>
                                        </p:tgtEl>
                                      </p:cBhvr>
                                    </p:animEffect>
                                  </p:childTnLst>
                                </p:cTn>
                              </p:par>
                            </p:childTnLst>
                          </p:cTn>
                        </p:par>
                        <p:par>
                          <p:cTn id="25" fill="hold">
                            <p:stCondLst>
                              <p:cond delay="2150"/>
                            </p:stCondLst>
                            <p:childTnLst>
                              <p:par>
                                <p:cTn id="26" presetID="2" presetClass="entr" presetSubtype="2" fill="hold" grpId="0" nodeType="afterEffect">
                                  <p:stCondLst>
                                    <p:cond delay="0"/>
                                  </p:stCondLst>
                                  <p:childTnLst>
                                    <p:set>
                                      <p:cBhvr>
                                        <p:cTn id="27" dur="1" fill="hold">
                                          <p:stCondLst>
                                            <p:cond delay="0"/>
                                          </p:stCondLst>
                                        </p:cTn>
                                        <p:tgtEl>
                                          <p:spTgt spid="18"/>
                                        </p:tgtEl>
                                        <p:attrNameLst>
                                          <p:attrName>style.visibility</p:attrName>
                                        </p:attrNameLst>
                                      </p:cBhvr>
                                      <p:to>
                                        <p:strVal val="visible"/>
                                      </p:to>
                                    </p:set>
                                    <p:anim calcmode="lin" valueType="num">
                                      <p:cBhvr additive="base">
                                        <p:cTn id="28" dur="500" fill="hold"/>
                                        <p:tgtEl>
                                          <p:spTgt spid="18"/>
                                        </p:tgtEl>
                                        <p:attrNameLst>
                                          <p:attrName>ppt_x</p:attrName>
                                        </p:attrNameLst>
                                      </p:cBhvr>
                                      <p:tavLst>
                                        <p:tav tm="0">
                                          <p:val>
                                            <p:strVal val="1+#ppt_w/2"/>
                                          </p:val>
                                        </p:tav>
                                        <p:tav tm="100000">
                                          <p:val>
                                            <p:strVal val="#ppt_x"/>
                                          </p:val>
                                        </p:tav>
                                      </p:tavLst>
                                    </p:anim>
                                    <p:anim calcmode="lin" valueType="num">
                                      <p:cBhvr additive="base">
                                        <p:cTn id="29" dur="500" fill="hold"/>
                                        <p:tgtEl>
                                          <p:spTgt spid="18"/>
                                        </p:tgtEl>
                                        <p:attrNameLst>
                                          <p:attrName>ppt_y</p:attrName>
                                        </p:attrNameLst>
                                      </p:cBhvr>
                                      <p:tavLst>
                                        <p:tav tm="0">
                                          <p:val>
                                            <p:strVal val="#ppt_y"/>
                                          </p:val>
                                        </p:tav>
                                        <p:tav tm="100000">
                                          <p:val>
                                            <p:strVal val="#ppt_y"/>
                                          </p:val>
                                        </p:tav>
                                      </p:tavLst>
                                    </p:anim>
                                  </p:childTnLst>
                                </p:cTn>
                              </p:par>
                            </p:childTnLst>
                          </p:cTn>
                        </p:par>
                        <p:par>
                          <p:cTn id="30" fill="hold">
                            <p:stCondLst>
                              <p:cond delay="2650"/>
                            </p:stCondLst>
                            <p:childTnLst>
                              <p:par>
                                <p:cTn id="31" presetID="10" presetClass="entr" presetSubtype="0" fill="hold" nodeType="afterEffect">
                                  <p:stCondLst>
                                    <p:cond delay="0"/>
                                  </p:stCondLst>
                                  <p:childTnLst>
                                    <p:set>
                                      <p:cBhvr>
                                        <p:cTn id="32" dur="1" fill="hold">
                                          <p:stCondLst>
                                            <p:cond delay="0"/>
                                          </p:stCondLst>
                                        </p:cTn>
                                        <p:tgtEl>
                                          <p:spTgt spid="36"/>
                                        </p:tgtEl>
                                        <p:attrNameLst>
                                          <p:attrName>style.visibility</p:attrName>
                                        </p:attrNameLst>
                                      </p:cBhvr>
                                      <p:to>
                                        <p:strVal val="visible"/>
                                      </p:to>
                                    </p:set>
                                    <p:animEffect transition="in" filter="fade">
                                      <p:cBhvr>
                                        <p:cTn id="33" dur="500"/>
                                        <p:tgtEl>
                                          <p:spTgt spid="36"/>
                                        </p:tgtEl>
                                      </p:cBhvr>
                                    </p:animEffect>
                                  </p:childTnLst>
                                </p:cTn>
                              </p:par>
                            </p:childTnLst>
                          </p:cTn>
                        </p:par>
                        <p:par>
                          <p:cTn id="34" fill="hold">
                            <p:stCondLst>
                              <p:cond delay="3150"/>
                            </p:stCondLst>
                            <p:childTnLst>
                              <p:par>
                                <p:cTn id="35" presetID="10" presetClass="entr" presetSubtype="0" fill="hold" nodeType="after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500"/>
                                        <p:tgtEl>
                                          <p:spTgt spid="17"/>
                                        </p:tgtEl>
                                      </p:cBhvr>
                                    </p:animEffect>
                                  </p:childTnLst>
                                </p:cTn>
                              </p:par>
                            </p:childTnLst>
                          </p:cTn>
                        </p:par>
                        <p:par>
                          <p:cTn id="38" fill="hold">
                            <p:stCondLst>
                              <p:cond delay="3650"/>
                            </p:stCondLst>
                            <p:childTnLst>
                              <p:par>
                                <p:cTn id="39" presetID="10" presetClass="entr" presetSubtype="0" fill="hold" nodeType="after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fade">
                                      <p:cBhvr>
                                        <p:cTn id="41" dur="500"/>
                                        <p:tgtEl>
                                          <p:spTgt spid="20"/>
                                        </p:tgtEl>
                                      </p:cBhvr>
                                    </p:animEffect>
                                  </p:childTnLst>
                                </p:cTn>
                              </p:par>
                            </p:childTnLst>
                          </p:cTn>
                        </p:par>
                        <p:par>
                          <p:cTn id="42" fill="hold">
                            <p:stCondLst>
                              <p:cond delay="4150"/>
                            </p:stCondLst>
                            <p:childTnLst>
                              <p:par>
                                <p:cTn id="43" presetID="10" presetClass="entr" presetSubtype="0" fill="hold" nodeType="after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fade">
                                      <p:cBhvr>
                                        <p:cTn id="45" dur="500"/>
                                        <p:tgtEl>
                                          <p:spTgt spid="21"/>
                                        </p:tgtEl>
                                      </p:cBhvr>
                                    </p:animEffect>
                                  </p:childTnLst>
                                </p:cTn>
                              </p:par>
                            </p:childTnLst>
                          </p:cTn>
                        </p:par>
                        <p:par>
                          <p:cTn id="46" fill="hold">
                            <p:stCondLst>
                              <p:cond delay="4650"/>
                            </p:stCondLst>
                            <p:childTnLst>
                              <p:par>
                                <p:cTn id="47" presetID="10" presetClass="entr" presetSubtype="0" fill="hold" nodeType="afterEffect">
                                  <p:stCondLst>
                                    <p:cond delay="0"/>
                                  </p:stCondLst>
                                  <p:childTnLst>
                                    <p:set>
                                      <p:cBhvr>
                                        <p:cTn id="48" dur="1" fill="hold">
                                          <p:stCondLst>
                                            <p:cond delay="0"/>
                                          </p:stCondLst>
                                        </p:cTn>
                                        <p:tgtEl>
                                          <p:spTgt spid="35"/>
                                        </p:tgtEl>
                                        <p:attrNameLst>
                                          <p:attrName>style.visibility</p:attrName>
                                        </p:attrNameLst>
                                      </p:cBhvr>
                                      <p:to>
                                        <p:strVal val="visible"/>
                                      </p:to>
                                    </p:set>
                                    <p:animEffect transition="in" filter="fade">
                                      <p:cBhvr>
                                        <p:cTn id="49"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7" grpId="0"/>
      <p:bldP spid="8" grpId="0"/>
      <p:bldP spid="18" grpId="0" animBg="1"/>
      <p:bldP spid="40"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9162C"/>
        </a:solidFill>
        <a:effectLst/>
      </p:bgPr>
    </p:bg>
    <p:spTree>
      <p:nvGrpSpPr>
        <p:cNvPr id="1" name=""/>
        <p:cNvGrpSpPr/>
        <p:nvPr/>
      </p:nvGrpSpPr>
      <p:grpSpPr>
        <a:xfrm>
          <a:off x="0" y="0"/>
          <a:ext cx="0" cy="0"/>
          <a:chOff x="0" y="0"/>
          <a:chExt cx="0" cy="0"/>
        </a:xfrm>
      </p:grpSpPr>
      <p:pic>
        <p:nvPicPr>
          <p:cNvPr id="29" name="Graphic 28">
            <a:extLst>
              <a:ext uri="{FF2B5EF4-FFF2-40B4-BE49-F238E27FC236}">
                <a16:creationId xmlns:a16="http://schemas.microsoft.com/office/drawing/2014/main" id="{34F11897-04BC-1A44-90EE-B3D35F33FC5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31726" y="18333"/>
            <a:ext cx="12734999" cy="1316736"/>
          </a:xfrm>
          <a:prstGeom prst="rect">
            <a:avLst/>
          </a:prstGeom>
        </p:spPr>
      </p:pic>
      <p:grpSp>
        <p:nvGrpSpPr>
          <p:cNvPr id="28" name="Group 27">
            <a:extLst>
              <a:ext uri="{FF2B5EF4-FFF2-40B4-BE49-F238E27FC236}">
                <a16:creationId xmlns:a16="http://schemas.microsoft.com/office/drawing/2014/main" id="{8BEC0248-BDE5-FE4F-AE57-BCCC4CB5ECB5}"/>
              </a:ext>
            </a:extLst>
          </p:cNvPr>
          <p:cNvGrpSpPr/>
          <p:nvPr/>
        </p:nvGrpSpPr>
        <p:grpSpPr>
          <a:xfrm>
            <a:off x="1151414" y="2196807"/>
            <a:ext cx="3698985" cy="4661190"/>
            <a:chOff x="4571642" y="2196807"/>
            <a:chExt cx="3698985" cy="4661190"/>
          </a:xfrm>
        </p:grpSpPr>
        <p:grpSp>
          <p:nvGrpSpPr>
            <p:cNvPr id="30" name="Group 29">
              <a:extLst>
                <a:ext uri="{FF2B5EF4-FFF2-40B4-BE49-F238E27FC236}">
                  <a16:creationId xmlns:a16="http://schemas.microsoft.com/office/drawing/2014/main" id="{DD6EA4B2-A70B-8E4A-BDCB-2B8C43E37B6E}"/>
                </a:ext>
              </a:extLst>
            </p:cNvPr>
            <p:cNvGrpSpPr/>
            <p:nvPr/>
          </p:nvGrpSpPr>
          <p:grpSpPr>
            <a:xfrm>
              <a:off x="4571642" y="2196807"/>
              <a:ext cx="3698985" cy="4661190"/>
              <a:chOff x="4571642" y="2196807"/>
              <a:chExt cx="3698985" cy="4661190"/>
            </a:xfrm>
          </p:grpSpPr>
          <p:sp>
            <p:nvSpPr>
              <p:cNvPr id="42" name="Rectangle 41">
                <a:extLst>
                  <a:ext uri="{FF2B5EF4-FFF2-40B4-BE49-F238E27FC236}">
                    <a16:creationId xmlns:a16="http://schemas.microsoft.com/office/drawing/2014/main" id="{0A412DA3-DCF9-F54C-AC65-90245040C027}"/>
                  </a:ext>
                </a:extLst>
              </p:cNvPr>
              <p:cNvSpPr/>
              <p:nvPr/>
            </p:nvSpPr>
            <p:spPr>
              <a:xfrm>
                <a:off x="4571642" y="4809745"/>
                <a:ext cx="3053780" cy="2048252"/>
              </a:xfrm>
              <a:prstGeom prst="rect">
                <a:avLst/>
              </a:prstGeom>
              <a:gradFill>
                <a:gsLst>
                  <a:gs pos="100000">
                    <a:srgbClr val="16233B">
                      <a:alpha val="0"/>
                    </a:srgbClr>
                  </a:gs>
                  <a:gs pos="0">
                    <a:srgbClr val="16233B"/>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43" name="Rectangle 42">
                <a:extLst>
                  <a:ext uri="{FF2B5EF4-FFF2-40B4-BE49-F238E27FC236}">
                    <a16:creationId xmlns:a16="http://schemas.microsoft.com/office/drawing/2014/main" id="{E071209A-BA60-3B41-A3A7-AB325316E563}"/>
                  </a:ext>
                </a:extLst>
              </p:cNvPr>
              <p:cNvSpPr/>
              <p:nvPr/>
            </p:nvSpPr>
            <p:spPr>
              <a:xfrm>
                <a:off x="4696371" y="5135025"/>
                <a:ext cx="3574256" cy="707886"/>
              </a:xfrm>
              <a:prstGeom prst="rect">
                <a:avLst/>
              </a:prstGeom>
            </p:spPr>
            <p:txBody>
              <a:bodyPr wrap="square">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2500" b="1" i="0" u="none" strike="noStrike" kern="1200" cap="none" spc="0" normalizeH="0" baseline="0" noProof="0" dirty="0">
                    <a:ln>
                      <a:noFill/>
                    </a:ln>
                    <a:solidFill>
                      <a:prstClr val="white"/>
                    </a:solidFill>
                    <a:effectLst/>
                    <a:uLnTx/>
                    <a:uFillTx/>
                    <a:latin typeface="Barlow Condensed SemiBold" pitchFamily="2" charset="77"/>
                    <a:ea typeface="+mn-ea"/>
                    <a:cs typeface="+mn-cs"/>
                  </a:rPr>
                  <a:t>Secure the Nation’s </a:t>
                </a:r>
                <a:br>
                  <a:rPr kumimoji="0" lang="en-US" sz="2500" b="1" i="0" u="none" strike="noStrike" kern="1200" cap="none" spc="0" normalizeH="0" baseline="0" noProof="0" dirty="0">
                    <a:ln>
                      <a:noFill/>
                    </a:ln>
                    <a:solidFill>
                      <a:prstClr val="white"/>
                    </a:solidFill>
                    <a:effectLst/>
                    <a:uLnTx/>
                    <a:uFillTx/>
                    <a:latin typeface="Barlow Condensed SemiBold" pitchFamily="2" charset="77"/>
                    <a:ea typeface="+mn-ea"/>
                    <a:cs typeface="+mn-cs"/>
                  </a:rPr>
                </a:br>
                <a:r>
                  <a:rPr kumimoji="0" lang="en-US" sz="2500" b="1" i="0" u="none" strike="noStrike" kern="1200" cap="none" spc="0" normalizeH="0" baseline="0" noProof="0" dirty="0">
                    <a:ln>
                      <a:noFill/>
                    </a:ln>
                    <a:solidFill>
                      <a:prstClr val="white"/>
                    </a:solidFill>
                    <a:effectLst/>
                    <a:uLnTx/>
                    <a:uFillTx/>
                    <a:latin typeface="Barlow Condensed SemiBold" pitchFamily="2" charset="77"/>
                    <a:ea typeface="+mn-ea"/>
                    <a:cs typeface="+mn-cs"/>
                  </a:rPr>
                  <a:t>Mail System</a:t>
                </a:r>
              </a:p>
            </p:txBody>
          </p:sp>
          <p:pic>
            <p:nvPicPr>
              <p:cNvPr id="45" name="Picture 44" descr="A person in a uniform standing in front of a shop&#10;&#10;Description automatically generated">
                <a:extLst>
                  <a:ext uri="{FF2B5EF4-FFF2-40B4-BE49-F238E27FC236}">
                    <a16:creationId xmlns:a16="http://schemas.microsoft.com/office/drawing/2014/main" id="{4E8C592C-437B-9543-A991-158EF748B1A2}"/>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4571642" y="2196807"/>
                <a:ext cx="3059042" cy="2618197"/>
              </a:xfrm>
              <a:prstGeom prst="rect">
                <a:avLst/>
              </a:prstGeom>
            </p:spPr>
          </p:pic>
        </p:grpSp>
        <p:sp>
          <p:nvSpPr>
            <p:cNvPr id="32" name="Parallelogram 31">
              <a:extLst>
                <a:ext uri="{FF2B5EF4-FFF2-40B4-BE49-F238E27FC236}">
                  <a16:creationId xmlns:a16="http://schemas.microsoft.com/office/drawing/2014/main" id="{300F76DB-9665-4C4E-BA41-407CF638677C}"/>
                </a:ext>
              </a:extLst>
            </p:cNvPr>
            <p:cNvSpPr/>
            <p:nvPr/>
          </p:nvSpPr>
          <p:spPr>
            <a:xfrm>
              <a:off x="4786104" y="5963180"/>
              <a:ext cx="731520" cy="54864"/>
            </a:xfrm>
            <a:prstGeom prst="parallelogram">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grpSp>
      <p:grpSp>
        <p:nvGrpSpPr>
          <p:cNvPr id="46" name="Group 45">
            <a:extLst>
              <a:ext uri="{FF2B5EF4-FFF2-40B4-BE49-F238E27FC236}">
                <a16:creationId xmlns:a16="http://schemas.microsoft.com/office/drawing/2014/main" id="{13D8984D-753E-4740-9618-CEB7C16F1DB5}"/>
              </a:ext>
            </a:extLst>
          </p:cNvPr>
          <p:cNvGrpSpPr/>
          <p:nvPr/>
        </p:nvGrpSpPr>
        <p:grpSpPr>
          <a:xfrm>
            <a:off x="7981546" y="2191547"/>
            <a:ext cx="3172499" cy="4666451"/>
            <a:chOff x="1156291" y="2191547"/>
            <a:chExt cx="3172499" cy="4666451"/>
          </a:xfrm>
        </p:grpSpPr>
        <p:grpSp>
          <p:nvGrpSpPr>
            <p:cNvPr id="47" name="Group 46">
              <a:extLst>
                <a:ext uri="{FF2B5EF4-FFF2-40B4-BE49-F238E27FC236}">
                  <a16:creationId xmlns:a16="http://schemas.microsoft.com/office/drawing/2014/main" id="{16F309B2-8A02-1B46-9200-FA2116D6255D}"/>
                </a:ext>
              </a:extLst>
            </p:cNvPr>
            <p:cNvGrpSpPr/>
            <p:nvPr/>
          </p:nvGrpSpPr>
          <p:grpSpPr>
            <a:xfrm>
              <a:off x="1156291" y="2191547"/>
              <a:ext cx="3172499" cy="4666451"/>
              <a:chOff x="1156291" y="2191547"/>
              <a:chExt cx="3172499" cy="4666451"/>
            </a:xfrm>
          </p:grpSpPr>
          <p:sp>
            <p:nvSpPr>
              <p:cNvPr id="49" name="Rectangle 48">
                <a:extLst>
                  <a:ext uri="{FF2B5EF4-FFF2-40B4-BE49-F238E27FC236}">
                    <a16:creationId xmlns:a16="http://schemas.microsoft.com/office/drawing/2014/main" id="{473E71EB-E19D-8343-BA2E-B7E5C033C909}"/>
                  </a:ext>
                </a:extLst>
              </p:cNvPr>
              <p:cNvSpPr/>
              <p:nvPr/>
            </p:nvSpPr>
            <p:spPr>
              <a:xfrm>
                <a:off x="1156291" y="4809746"/>
                <a:ext cx="3053780" cy="2048252"/>
              </a:xfrm>
              <a:prstGeom prst="rect">
                <a:avLst/>
              </a:prstGeom>
              <a:gradFill>
                <a:gsLst>
                  <a:gs pos="100000">
                    <a:srgbClr val="16233B">
                      <a:alpha val="0"/>
                    </a:srgbClr>
                  </a:gs>
                  <a:gs pos="0">
                    <a:srgbClr val="16233B"/>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pic>
            <p:nvPicPr>
              <p:cNvPr id="50" name="Picture 49" descr="A person wearing a hat&#10;&#10;Description automatically generated">
                <a:extLst>
                  <a:ext uri="{FF2B5EF4-FFF2-40B4-BE49-F238E27FC236}">
                    <a16:creationId xmlns:a16="http://schemas.microsoft.com/office/drawing/2014/main" id="{D12807E1-B910-FC49-82CD-F5AA3D164DB1}"/>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a:stretch/>
            </p:blipFill>
            <p:spPr>
              <a:xfrm>
                <a:off x="1156478" y="2191547"/>
                <a:ext cx="3053780" cy="2618197"/>
              </a:xfrm>
              <a:prstGeom prst="rect">
                <a:avLst/>
              </a:prstGeom>
            </p:spPr>
          </p:pic>
          <p:sp>
            <p:nvSpPr>
              <p:cNvPr id="51" name="Rectangle 50">
                <a:extLst>
                  <a:ext uri="{FF2B5EF4-FFF2-40B4-BE49-F238E27FC236}">
                    <a16:creationId xmlns:a16="http://schemas.microsoft.com/office/drawing/2014/main" id="{226E1590-1F58-E64D-8C0E-D7EC2C9EFB5A}"/>
                  </a:ext>
                </a:extLst>
              </p:cNvPr>
              <p:cNvSpPr/>
              <p:nvPr/>
            </p:nvSpPr>
            <p:spPr>
              <a:xfrm>
                <a:off x="1291550" y="5135025"/>
                <a:ext cx="3037240" cy="707886"/>
              </a:xfrm>
              <a:prstGeom prst="rect">
                <a:avLst/>
              </a:prstGeom>
            </p:spPr>
            <p:txBody>
              <a:bodyPr wrap="square">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2500" b="1" i="0" u="none" strike="noStrike" kern="1200" cap="none" spc="0" normalizeH="0" baseline="0" noProof="0" dirty="0">
                    <a:ln>
                      <a:noFill/>
                    </a:ln>
                    <a:solidFill>
                      <a:prstClr val="white"/>
                    </a:solidFill>
                    <a:effectLst/>
                    <a:uLnTx/>
                    <a:uFillTx/>
                    <a:latin typeface="Barlow Condensed SemiBold" pitchFamily="2" charset="77"/>
                    <a:ea typeface="+mn-ea"/>
                    <a:cs typeface="+mn-cs"/>
                  </a:rPr>
                  <a:t>Protect the </a:t>
                </a:r>
                <a:br>
                  <a:rPr kumimoji="0" lang="en-US" sz="2500" b="1" i="0" u="none" strike="noStrike" kern="1200" cap="none" spc="0" normalizeH="0" baseline="0" noProof="0" dirty="0">
                    <a:ln>
                      <a:noFill/>
                    </a:ln>
                    <a:solidFill>
                      <a:prstClr val="white"/>
                    </a:solidFill>
                    <a:effectLst/>
                    <a:uLnTx/>
                    <a:uFillTx/>
                    <a:latin typeface="Barlow Condensed SemiBold" pitchFamily="2" charset="77"/>
                    <a:ea typeface="+mn-ea"/>
                    <a:cs typeface="+mn-cs"/>
                  </a:rPr>
                </a:br>
                <a:r>
                  <a:rPr kumimoji="0" lang="en-US" sz="2500" b="1" i="0" u="none" strike="noStrike" kern="1200" cap="none" spc="0" normalizeH="0" baseline="0" noProof="0" dirty="0">
                    <a:ln>
                      <a:noFill/>
                    </a:ln>
                    <a:solidFill>
                      <a:prstClr val="white"/>
                    </a:solidFill>
                    <a:effectLst/>
                    <a:uLnTx/>
                    <a:uFillTx/>
                    <a:latin typeface="Barlow Condensed SemiBold" pitchFamily="2" charset="77"/>
                    <a:ea typeface="+mn-ea"/>
                    <a:cs typeface="+mn-cs"/>
                  </a:rPr>
                  <a:t>Postal Service</a:t>
                </a:r>
              </a:p>
            </p:txBody>
          </p:sp>
        </p:grpSp>
        <p:sp>
          <p:nvSpPr>
            <p:cNvPr id="48" name="Parallelogram 47">
              <a:extLst>
                <a:ext uri="{FF2B5EF4-FFF2-40B4-BE49-F238E27FC236}">
                  <a16:creationId xmlns:a16="http://schemas.microsoft.com/office/drawing/2014/main" id="{E59F0019-BB78-9844-85D7-74A9160435F5}"/>
                </a:ext>
              </a:extLst>
            </p:cNvPr>
            <p:cNvSpPr/>
            <p:nvPr/>
          </p:nvSpPr>
          <p:spPr>
            <a:xfrm>
              <a:off x="1372344" y="5963180"/>
              <a:ext cx="731520" cy="54864"/>
            </a:xfrm>
            <a:prstGeom prst="parallelogram">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grpSp>
      <p:grpSp>
        <p:nvGrpSpPr>
          <p:cNvPr id="52" name="Group 51">
            <a:extLst>
              <a:ext uri="{FF2B5EF4-FFF2-40B4-BE49-F238E27FC236}">
                <a16:creationId xmlns:a16="http://schemas.microsoft.com/office/drawing/2014/main" id="{816C36AA-723D-7549-ADE6-B365D04E73D2}"/>
              </a:ext>
            </a:extLst>
          </p:cNvPr>
          <p:cNvGrpSpPr/>
          <p:nvPr/>
        </p:nvGrpSpPr>
        <p:grpSpPr>
          <a:xfrm>
            <a:off x="4557530" y="2196807"/>
            <a:ext cx="3716885" cy="4661190"/>
            <a:chOff x="7986806" y="2196807"/>
            <a:chExt cx="3716885" cy="4661190"/>
          </a:xfrm>
        </p:grpSpPr>
        <p:grpSp>
          <p:nvGrpSpPr>
            <p:cNvPr id="53" name="Group 52">
              <a:extLst>
                <a:ext uri="{FF2B5EF4-FFF2-40B4-BE49-F238E27FC236}">
                  <a16:creationId xmlns:a16="http://schemas.microsoft.com/office/drawing/2014/main" id="{85C42A81-82CC-7B4C-A90E-F04CA0A53315}"/>
                </a:ext>
              </a:extLst>
            </p:cNvPr>
            <p:cNvGrpSpPr/>
            <p:nvPr/>
          </p:nvGrpSpPr>
          <p:grpSpPr>
            <a:xfrm>
              <a:off x="7986806" y="2196807"/>
              <a:ext cx="3716885" cy="4661190"/>
              <a:chOff x="7986806" y="2196807"/>
              <a:chExt cx="3716885" cy="4661190"/>
            </a:xfrm>
          </p:grpSpPr>
          <p:sp>
            <p:nvSpPr>
              <p:cNvPr id="55" name="Rectangle 54">
                <a:extLst>
                  <a:ext uri="{FF2B5EF4-FFF2-40B4-BE49-F238E27FC236}">
                    <a16:creationId xmlns:a16="http://schemas.microsoft.com/office/drawing/2014/main" id="{2CA43CE0-7F1F-504D-9CF7-D0A1AA334D9E}"/>
                  </a:ext>
                </a:extLst>
              </p:cNvPr>
              <p:cNvSpPr/>
              <p:nvPr/>
            </p:nvSpPr>
            <p:spPr>
              <a:xfrm>
                <a:off x="7986806" y="4809745"/>
                <a:ext cx="3053780" cy="2048252"/>
              </a:xfrm>
              <a:prstGeom prst="rect">
                <a:avLst/>
              </a:prstGeom>
              <a:gradFill>
                <a:gsLst>
                  <a:gs pos="100000">
                    <a:srgbClr val="16233B">
                      <a:alpha val="0"/>
                    </a:srgbClr>
                  </a:gs>
                  <a:gs pos="0">
                    <a:srgbClr val="16233B"/>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56" name="Rectangle 55">
                <a:extLst>
                  <a:ext uri="{FF2B5EF4-FFF2-40B4-BE49-F238E27FC236}">
                    <a16:creationId xmlns:a16="http://schemas.microsoft.com/office/drawing/2014/main" id="{EFACE855-A19A-104D-B4BF-15785C895F34}"/>
                  </a:ext>
                </a:extLst>
              </p:cNvPr>
              <p:cNvSpPr/>
              <p:nvPr/>
            </p:nvSpPr>
            <p:spPr>
              <a:xfrm>
                <a:off x="8129435" y="5135025"/>
                <a:ext cx="3574256" cy="707886"/>
              </a:xfrm>
              <a:prstGeom prst="rect">
                <a:avLst/>
              </a:prstGeom>
            </p:spPr>
            <p:txBody>
              <a:bodyPr wrap="square">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2500" b="1" i="0" u="none" strike="noStrike" kern="1200" cap="none" spc="0" normalizeH="0" baseline="0" noProof="0" dirty="0">
                    <a:ln>
                      <a:noFill/>
                    </a:ln>
                    <a:solidFill>
                      <a:prstClr val="white"/>
                    </a:solidFill>
                    <a:effectLst/>
                    <a:uLnTx/>
                    <a:uFillTx/>
                    <a:latin typeface="Barlow Condensed SemiBold" pitchFamily="2" charset="77"/>
                    <a:ea typeface="+mn-ea"/>
                    <a:cs typeface="+mn-cs"/>
                  </a:rPr>
                  <a:t>Ensure Public Trust </a:t>
                </a:r>
                <a:br>
                  <a:rPr kumimoji="0" lang="en-US" sz="2500" b="1" i="0" u="none" strike="noStrike" kern="1200" cap="none" spc="0" normalizeH="0" baseline="0" noProof="0" dirty="0">
                    <a:ln>
                      <a:noFill/>
                    </a:ln>
                    <a:solidFill>
                      <a:prstClr val="white"/>
                    </a:solidFill>
                    <a:effectLst/>
                    <a:uLnTx/>
                    <a:uFillTx/>
                    <a:latin typeface="Barlow Condensed SemiBold" pitchFamily="2" charset="77"/>
                    <a:ea typeface="+mn-ea"/>
                    <a:cs typeface="+mn-cs"/>
                  </a:rPr>
                </a:br>
                <a:r>
                  <a:rPr kumimoji="0" lang="en-US" sz="2500" b="1" i="0" u="none" strike="noStrike" kern="1200" cap="none" spc="0" normalizeH="0" baseline="0" noProof="0" dirty="0">
                    <a:ln>
                      <a:noFill/>
                    </a:ln>
                    <a:solidFill>
                      <a:prstClr val="white"/>
                    </a:solidFill>
                    <a:effectLst/>
                    <a:uLnTx/>
                    <a:uFillTx/>
                    <a:latin typeface="Barlow Condensed SemiBold" pitchFamily="2" charset="77"/>
                    <a:ea typeface="+mn-ea"/>
                    <a:cs typeface="+mn-cs"/>
                  </a:rPr>
                  <a:t>in the Mail</a:t>
                </a:r>
              </a:p>
            </p:txBody>
          </p:sp>
          <p:pic>
            <p:nvPicPr>
              <p:cNvPr id="57" name="Picture 56" descr="A picture containing indoor, window, table, sitting&#10;&#10;Description automatically generated">
                <a:extLst>
                  <a:ext uri="{FF2B5EF4-FFF2-40B4-BE49-F238E27FC236}">
                    <a16:creationId xmlns:a16="http://schemas.microsoft.com/office/drawing/2014/main" id="{471ED6A2-E9E7-6A48-B40E-81B49E1B25B4}"/>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a:stretch/>
            </p:blipFill>
            <p:spPr>
              <a:xfrm>
                <a:off x="7986900" y="2196807"/>
                <a:ext cx="3048424" cy="2607578"/>
              </a:xfrm>
              <a:prstGeom prst="rect">
                <a:avLst/>
              </a:prstGeom>
            </p:spPr>
          </p:pic>
        </p:grpSp>
        <p:sp>
          <p:nvSpPr>
            <p:cNvPr id="54" name="Parallelogram 53">
              <a:extLst>
                <a:ext uri="{FF2B5EF4-FFF2-40B4-BE49-F238E27FC236}">
                  <a16:creationId xmlns:a16="http://schemas.microsoft.com/office/drawing/2014/main" id="{60E5CD81-326D-C04F-8FA1-78E61A0F766A}"/>
                </a:ext>
              </a:extLst>
            </p:cNvPr>
            <p:cNvSpPr/>
            <p:nvPr/>
          </p:nvSpPr>
          <p:spPr>
            <a:xfrm>
              <a:off x="8240132" y="5963180"/>
              <a:ext cx="731520" cy="54864"/>
            </a:xfrm>
            <a:prstGeom prst="parallelogram">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grpSp>
      <p:sp>
        <p:nvSpPr>
          <p:cNvPr id="26" name="Rectangle 25">
            <a:extLst>
              <a:ext uri="{FF2B5EF4-FFF2-40B4-BE49-F238E27FC236}">
                <a16:creationId xmlns:a16="http://schemas.microsoft.com/office/drawing/2014/main" id="{98499539-3DEC-3A42-A187-F32F776434C9}"/>
              </a:ext>
            </a:extLst>
          </p:cNvPr>
          <p:cNvSpPr/>
          <p:nvPr/>
        </p:nvSpPr>
        <p:spPr>
          <a:xfrm>
            <a:off x="0" y="658406"/>
            <a:ext cx="12192000" cy="900246"/>
          </a:xfrm>
          <a:prstGeom prst="rect">
            <a:avLst/>
          </a:prstGeom>
        </p:spPr>
        <p:txBody>
          <a:bodyPr wrap="square">
            <a:spAutoFit/>
          </a:bodyPr>
          <a:lstStyle/>
          <a:p>
            <a:pPr marL="0" marR="0" lvl="0" indent="0" algn="ctr" defTabSz="914400" rtl="0" eaLnBrk="1" fontAlgn="auto" latinLnBrk="0" hangingPunct="1">
              <a:lnSpc>
                <a:spcPct val="75000"/>
              </a:lnSpc>
              <a:spcBef>
                <a:spcPts val="0"/>
              </a:spcBef>
              <a:spcAft>
                <a:spcPts val="0"/>
              </a:spcAft>
              <a:buClrTx/>
              <a:buSzTx/>
              <a:buFontTx/>
              <a:buNone/>
              <a:tabLst/>
              <a:defRPr/>
            </a:pPr>
            <a:r>
              <a:rPr kumimoji="0" lang="en-US" sz="7000" b="1" i="0" u="none" strike="noStrike" kern="1200" cap="none" spc="0" normalizeH="0" baseline="0" noProof="0" dirty="0">
                <a:ln>
                  <a:noFill/>
                </a:ln>
                <a:solidFill>
                  <a:prstClr val="white"/>
                </a:solidFill>
                <a:effectLst/>
                <a:uLnTx/>
                <a:uFillTx/>
                <a:latin typeface="Barlow Condensed" pitchFamily="2" charset="77"/>
                <a:ea typeface="+mn-ea"/>
                <a:cs typeface="+mn-cs"/>
              </a:rPr>
              <a:t>OUR MISSION</a:t>
            </a:r>
          </a:p>
        </p:txBody>
      </p:sp>
      <p:pic>
        <p:nvPicPr>
          <p:cNvPr id="34" name="Picture 33" descr="A close up of a sign&#10;&#10;Description automatically generated">
            <a:extLst>
              <a:ext uri="{FF2B5EF4-FFF2-40B4-BE49-F238E27FC236}">
                <a16:creationId xmlns:a16="http://schemas.microsoft.com/office/drawing/2014/main" id="{8662A1C3-AD4A-6241-A6CA-CEA8AEAEED06}"/>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20040" y="320040"/>
            <a:ext cx="1234440" cy="1234440"/>
          </a:xfrm>
          <a:prstGeom prst="rect">
            <a:avLst/>
          </a:prstGeom>
        </p:spPr>
      </p:pic>
    </p:spTree>
    <p:extLst>
      <p:ext uri="{BB962C8B-B14F-4D97-AF65-F5344CB8AC3E}">
        <p14:creationId xmlns:p14="http://schemas.microsoft.com/office/powerpoint/2010/main" val="639523479"/>
      </p:ext>
    </p:extLst>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par>
                                <p:cTn id="8" presetID="42" presetClass="entr" presetSubtype="0" fill="hold" nodeType="with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fade">
                                      <p:cBhvr>
                                        <p:cTn id="10" dur="500"/>
                                        <p:tgtEl>
                                          <p:spTgt spid="28"/>
                                        </p:tgtEl>
                                      </p:cBhvr>
                                    </p:animEffect>
                                    <p:anim calcmode="lin" valueType="num">
                                      <p:cBhvr>
                                        <p:cTn id="11" dur="500" fill="hold"/>
                                        <p:tgtEl>
                                          <p:spTgt spid="28"/>
                                        </p:tgtEl>
                                        <p:attrNameLst>
                                          <p:attrName>ppt_x</p:attrName>
                                        </p:attrNameLst>
                                      </p:cBhvr>
                                      <p:tavLst>
                                        <p:tav tm="0">
                                          <p:val>
                                            <p:strVal val="#ppt_x"/>
                                          </p:val>
                                        </p:tav>
                                        <p:tav tm="100000">
                                          <p:val>
                                            <p:strVal val="#ppt_x"/>
                                          </p:val>
                                        </p:tav>
                                      </p:tavLst>
                                    </p:anim>
                                    <p:anim calcmode="lin" valueType="num">
                                      <p:cBhvr>
                                        <p:cTn id="12" dur="500" fill="hold"/>
                                        <p:tgtEl>
                                          <p:spTgt spid="28"/>
                                        </p:tgtEl>
                                        <p:attrNameLst>
                                          <p:attrName>ppt_y</p:attrName>
                                        </p:attrNameLst>
                                      </p:cBhvr>
                                      <p:tavLst>
                                        <p:tav tm="0">
                                          <p:val>
                                            <p:strVal val="#ppt_y+.1"/>
                                          </p:val>
                                        </p:tav>
                                        <p:tav tm="100000">
                                          <p:val>
                                            <p:strVal val="#ppt_y"/>
                                          </p:val>
                                        </p:tav>
                                      </p:tavLst>
                                    </p:anim>
                                  </p:childTnLst>
                                </p:cTn>
                              </p:par>
                            </p:childTnLst>
                          </p:cTn>
                        </p:par>
                        <p:par>
                          <p:cTn id="13" fill="hold">
                            <p:stCondLst>
                              <p:cond delay="500"/>
                            </p:stCondLst>
                            <p:childTnLst>
                              <p:par>
                                <p:cTn id="14" presetID="42" presetClass="entr" presetSubtype="0" fill="hold" nodeType="afterEffect">
                                  <p:stCondLst>
                                    <p:cond delay="0"/>
                                  </p:stCondLst>
                                  <p:childTnLst>
                                    <p:set>
                                      <p:cBhvr>
                                        <p:cTn id="15" dur="1" fill="hold">
                                          <p:stCondLst>
                                            <p:cond delay="0"/>
                                          </p:stCondLst>
                                        </p:cTn>
                                        <p:tgtEl>
                                          <p:spTgt spid="52"/>
                                        </p:tgtEl>
                                        <p:attrNameLst>
                                          <p:attrName>style.visibility</p:attrName>
                                        </p:attrNameLst>
                                      </p:cBhvr>
                                      <p:to>
                                        <p:strVal val="visible"/>
                                      </p:to>
                                    </p:set>
                                    <p:animEffect transition="in" filter="fade">
                                      <p:cBhvr>
                                        <p:cTn id="16" dur="500"/>
                                        <p:tgtEl>
                                          <p:spTgt spid="52"/>
                                        </p:tgtEl>
                                      </p:cBhvr>
                                    </p:animEffect>
                                    <p:anim calcmode="lin" valueType="num">
                                      <p:cBhvr>
                                        <p:cTn id="17" dur="500" fill="hold"/>
                                        <p:tgtEl>
                                          <p:spTgt spid="52"/>
                                        </p:tgtEl>
                                        <p:attrNameLst>
                                          <p:attrName>ppt_x</p:attrName>
                                        </p:attrNameLst>
                                      </p:cBhvr>
                                      <p:tavLst>
                                        <p:tav tm="0">
                                          <p:val>
                                            <p:strVal val="#ppt_x"/>
                                          </p:val>
                                        </p:tav>
                                        <p:tav tm="100000">
                                          <p:val>
                                            <p:strVal val="#ppt_x"/>
                                          </p:val>
                                        </p:tav>
                                      </p:tavLst>
                                    </p:anim>
                                    <p:anim calcmode="lin" valueType="num">
                                      <p:cBhvr>
                                        <p:cTn id="18" dur="500" fill="hold"/>
                                        <p:tgtEl>
                                          <p:spTgt spid="52"/>
                                        </p:tgtEl>
                                        <p:attrNameLst>
                                          <p:attrName>ppt_y</p:attrName>
                                        </p:attrNameLst>
                                      </p:cBhvr>
                                      <p:tavLst>
                                        <p:tav tm="0">
                                          <p:val>
                                            <p:strVal val="#ppt_y+.1"/>
                                          </p:val>
                                        </p:tav>
                                        <p:tav tm="100000">
                                          <p:val>
                                            <p:strVal val="#ppt_y"/>
                                          </p:val>
                                        </p:tav>
                                      </p:tavLst>
                                    </p:anim>
                                  </p:childTnLst>
                                </p:cTn>
                              </p:par>
                            </p:childTnLst>
                          </p:cTn>
                        </p:par>
                        <p:par>
                          <p:cTn id="19" fill="hold">
                            <p:stCondLst>
                              <p:cond delay="1000"/>
                            </p:stCondLst>
                            <p:childTnLst>
                              <p:par>
                                <p:cTn id="20" presetID="42" presetClass="entr" presetSubtype="0" fill="hold" nodeType="afterEffect">
                                  <p:stCondLst>
                                    <p:cond delay="0"/>
                                  </p:stCondLst>
                                  <p:childTnLst>
                                    <p:set>
                                      <p:cBhvr>
                                        <p:cTn id="21" dur="1" fill="hold">
                                          <p:stCondLst>
                                            <p:cond delay="0"/>
                                          </p:stCondLst>
                                        </p:cTn>
                                        <p:tgtEl>
                                          <p:spTgt spid="46"/>
                                        </p:tgtEl>
                                        <p:attrNameLst>
                                          <p:attrName>style.visibility</p:attrName>
                                        </p:attrNameLst>
                                      </p:cBhvr>
                                      <p:to>
                                        <p:strVal val="visible"/>
                                      </p:to>
                                    </p:set>
                                    <p:animEffect transition="in" filter="fade">
                                      <p:cBhvr>
                                        <p:cTn id="22" dur="500"/>
                                        <p:tgtEl>
                                          <p:spTgt spid="46"/>
                                        </p:tgtEl>
                                      </p:cBhvr>
                                    </p:animEffect>
                                    <p:anim calcmode="lin" valueType="num">
                                      <p:cBhvr>
                                        <p:cTn id="23" dur="500" fill="hold"/>
                                        <p:tgtEl>
                                          <p:spTgt spid="46"/>
                                        </p:tgtEl>
                                        <p:attrNameLst>
                                          <p:attrName>ppt_x</p:attrName>
                                        </p:attrNameLst>
                                      </p:cBhvr>
                                      <p:tavLst>
                                        <p:tav tm="0">
                                          <p:val>
                                            <p:strVal val="#ppt_x"/>
                                          </p:val>
                                        </p:tav>
                                        <p:tav tm="100000">
                                          <p:val>
                                            <p:strVal val="#ppt_x"/>
                                          </p:val>
                                        </p:tav>
                                      </p:tavLst>
                                    </p:anim>
                                    <p:anim calcmode="lin" valueType="num">
                                      <p:cBhvr>
                                        <p:cTn id="24" dur="500" fill="hold"/>
                                        <p:tgtEl>
                                          <p:spTgt spid="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7233B"/>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5191B11-90B4-094B-80B2-BDC83B452FD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0303" y="701749"/>
            <a:ext cx="10551876" cy="5935429"/>
          </a:xfrm>
          <a:prstGeom prst="rect">
            <a:avLst/>
          </a:prstGeom>
        </p:spPr>
      </p:pic>
      <p:sp>
        <p:nvSpPr>
          <p:cNvPr id="11" name="Parallelogram 10">
            <a:extLst>
              <a:ext uri="{FF2B5EF4-FFF2-40B4-BE49-F238E27FC236}">
                <a16:creationId xmlns:a16="http://schemas.microsoft.com/office/drawing/2014/main" id="{88A061A1-EE8C-AC42-9360-54155560C5DF}"/>
              </a:ext>
            </a:extLst>
          </p:cNvPr>
          <p:cNvSpPr/>
          <p:nvPr/>
        </p:nvSpPr>
        <p:spPr>
          <a:xfrm>
            <a:off x="2559972" y="3744407"/>
            <a:ext cx="2911914" cy="193071"/>
          </a:xfrm>
          <a:prstGeom prst="parallelogram">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pic>
        <p:nvPicPr>
          <p:cNvPr id="8" name="Picture 7" descr="A close up of a sign&#10;&#10;Description automatically generated">
            <a:extLst>
              <a:ext uri="{FF2B5EF4-FFF2-40B4-BE49-F238E27FC236}">
                <a16:creationId xmlns:a16="http://schemas.microsoft.com/office/drawing/2014/main" id="{4E8F01B0-5B65-0943-914E-15A4BBD8354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0040" y="320040"/>
            <a:ext cx="1234440" cy="1234440"/>
          </a:xfrm>
          <a:prstGeom prst="rect">
            <a:avLst/>
          </a:prstGeom>
        </p:spPr>
      </p:pic>
      <p:sp>
        <p:nvSpPr>
          <p:cNvPr id="10" name="Rectangle 9">
            <a:extLst>
              <a:ext uri="{FF2B5EF4-FFF2-40B4-BE49-F238E27FC236}">
                <a16:creationId xmlns:a16="http://schemas.microsoft.com/office/drawing/2014/main" id="{CD0BEC95-DF3A-C342-BC88-5AE5C2F3609D}"/>
              </a:ext>
            </a:extLst>
          </p:cNvPr>
          <p:cNvSpPr/>
          <p:nvPr/>
        </p:nvSpPr>
        <p:spPr>
          <a:xfrm>
            <a:off x="0" y="2661482"/>
            <a:ext cx="12192000" cy="767518"/>
          </a:xfrm>
          <a:prstGeom prst="rect">
            <a:avLst/>
          </a:prstGeom>
        </p:spPr>
        <p:txBody>
          <a:bodyPr wrap="square">
            <a:noAutofit/>
          </a:bodyPr>
          <a:lstStyle/>
          <a:p>
            <a:pPr marL="0" marR="0" lvl="0" indent="0" algn="ctr" defTabSz="914400" rtl="0" eaLnBrk="1" fontAlgn="auto" latinLnBrk="0" hangingPunct="1">
              <a:lnSpc>
                <a:spcPct val="75000"/>
              </a:lnSpc>
              <a:spcBef>
                <a:spcPts val="0"/>
              </a:spcBef>
              <a:spcAft>
                <a:spcPts val="0"/>
              </a:spcAft>
              <a:buClrTx/>
              <a:buSzTx/>
              <a:buFontTx/>
              <a:buNone/>
              <a:tabLst/>
              <a:defRPr/>
            </a:pPr>
            <a:r>
              <a:rPr kumimoji="0" lang="en-US" sz="6000" b="1" i="0" u="none" strike="noStrike" kern="1200" cap="none" spc="0" normalizeH="0" baseline="0" noProof="0" dirty="0">
                <a:ln>
                  <a:noFill/>
                </a:ln>
                <a:solidFill>
                  <a:prstClr val="white"/>
                </a:solidFill>
                <a:effectLst/>
                <a:uLnTx/>
                <a:uFillTx/>
                <a:latin typeface="Barlow Condensed" pitchFamily="2" charset="77"/>
                <a:ea typeface="+mn-ea"/>
                <a:cs typeface="+mn-cs"/>
              </a:rPr>
              <a:t>OVER </a:t>
            </a:r>
            <a:r>
              <a:rPr kumimoji="0" lang="en-US" sz="12500" b="1" i="0" u="none" strike="noStrike" kern="1200" cap="none" spc="0" normalizeH="0" baseline="0" noProof="0" dirty="0">
                <a:ln>
                  <a:noFill/>
                </a:ln>
                <a:solidFill>
                  <a:prstClr val="white"/>
                </a:solidFill>
                <a:effectLst/>
                <a:uLnTx/>
                <a:uFillTx/>
                <a:latin typeface="Barlow Condensed" pitchFamily="2" charset="77"/>
                <a:ea typeface="+mn-ea"/>
                <a:cs typeface="+mn-cs"/>
              </a:rPr>
              <a:t>1,200</a:t>
            </a:r>
            <a:r>
              <a:rPr kumimoji="0" lang="en-US" sz="6000" b="1" i="0" u="none" strike="noStrike" kern="1200" cap="none" spc="0" normalizeH="0" baseline="0" noProof="0" dirty="0">
                <a:ln>
                  <a:noFill/>
                </a:ln>
                <a:solidFill>
                  <a:prstClr val="white"/>
                </a:solidFill>
                <a:effectLst/>
                <a:uLnTx/>
                <a:uFillTx/>
                <a:latin typeface="Barlow Condensed" pitchFamily="2" charset="77"/>
                <a:ea typeface="+mn-ea"/>
                <a:cs typeface="+mn-cs"/>
              </a:rPr>
              <a:t> POSTAL INSPECTORS</a:t>
            </a:r>
          </a:p>
        </p:txBody>
      </p:sp>
    </p:spTree>
    <p:extLst>
      <p:ext uri="{BB962C8B-B14F-4D97-AF65-F5344CB8AC3E}">
        <p14:creationId xmlns:p14="http://schemas.microsoft.com/office/powerpoint/2010/main" val="3801925321"/>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42" presetClass="entr" presetSubtype="0" fill="hold" grpId="0" nodeType="withEffect">
                                  <p:stCondLst>
                                    <p:cond delay="0"/>
                                  </p:stCondLst>
                                  <p:iterate type="wd">
                                    <p:tmPct val="10000"/>
                                  </p:iterate>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anim calcmode="lin" valueType="num">
                                      <p:cBhvr>
                                        <p:cTn id="11" dur="500" fill="hold"/>
                                        <p:tgtEl>
                                          <p:spTgt spid="10"/>
                                        </p:tgtEl>
                                        <p:attrNameLst>
                                          <p:attrName>ppt_x</p:attrName>
                                        </p:attrNameLst>
                                      </p:cBhvr>
                                      <p:tavLst>
                                        <p:tav tm="0">
                                          <p:val>
                                            <p:strVal val="#ppt_x"/>
                                          </p:val>
                                        </p:tav>
                                        <p:tav tm="100000">
                                          <p:val>
                                            <p:strVal val="#ppt_x"/>
                                          </p:val>
                                        </p:tav>
                                      </p:tavLst>
                                    </p:anim>
                                    <p:anim calcmode="lin" valueType="num">
                                      <p:cBhvr>
                                        <p:cTn id="12" dur="500" fill="hold"/>
                                        <p:tgtEl>
                                          <p:spTgt spid="10"/>
                                        </p:tgtEl>
                                        <p:attrNameLst>
                                          <p:attrName>ppt_y</p:attrName>
                                        </p:attrNameLst>
                                      </p:cBhvr>
                                      <p:tavLst>
                                        <p:tav tm="0">
                                          <p:val>
                                            <p:strVal val="#ppt_y+.1"/>
                                          </p:val>
                                        </p:tav>
                                        <p:tav tm="100000">
                                          <p:val>
                                            <p:strVal val="#ppt_y"/>
                                          </p:val>
                                        </p:tav>
                                      </p:tavLst>
                                    </p:anim>
                                  </p:childTnLst>
                                </p:cTn>
                              </p:par>
                            </p:childTnLst>
                          </p:cTn>
                        </p:par>
                        <p:par>
                          <p:cTn id="13" fill="hold">
                            <p:stCondLst>
                              <p:cond delay="650"/>
                            </p:stCondLst>
                            <p:childTnLst>
                              <p:par>
                                <p:cTn id="14" presetID="22" presetClass="entr" presetSubtype="8"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wipe(left)">
                                      <p:cBhvr>
                                        <p:cTn id="1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7233B"/>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5191B11-90B4-094B-80B2-BDC83B452FD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0303" y="701749"/>
            <a:ext cx="10550146" cy="5934456"/>
          </a:xfrm>
          <a:prstGeom prst="rect">
            <a:avLst/>
          </a:prstGeom>
        </p:spPr>
      </p:pic>
      <p:sp>
        <p:nvSpPr>
          <p:cNvPr id="10" name="Rectangle 9">
            <a:extLst>
              <a:ext uri="{FF2B5EF4-FFF2-40B4-BE49-F238E27FC236}">
                <a16:creationId xmlns:a16="http://schemas.microsoft.com/office/drawing/2014/main" id="{40057E37-9B5B-3C49-95BD-2A01CC2CA3B8}"/>
              </a:ext>
            </a:extLst>
          </p:cNvPr>
          <p:cNvSpPr/>
          <p:nvPr/>
        </p:nvSpPr>
        <p:spPr>
          <a:xfrm>
            <a:off x="453361" y="5300867"/>
            <a:ext cx="4498347" cy="1169551"/>
          </a:xfrm>
          <a:prstGeom prst="rect">
            <a:avLst/>
          </a:prstGeom>
        </p:spPr>
        <p:txBody>
          <a:bodyPr wrap="square">
            <a:spAutoFit/>
          </a:bodyPr>
          <a:lstStyle/>
          <a:p>
            <a:pPr marL="0" marR="0" lvl="0" indent="0" algn="l" defTabSz="914400" rtl="0" eaLnBrk="1" fontAlgn="auto" latinLnBrk="0" hangingPunct="1">
              <a:lnSpc>
                <a:spcPct val="7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Barlow Condensed" pitchFamily="2" charset="77"/>
                <a:ea typeface="+mn-ea"/>
                <a:cs typeface="+mn-cs"/>
              </a:rPr>
              <a:t>IN </a:t>
            </a:r>
            <a:r>
              <a:rPr kumimoji="0" lang="en-US" sz="6000" b="1" i="0" u="none" strike="noStrike" kern="1200" cap="none" spc="0" normalizeH="0" baseline="0" noProof="0" dirty="0">
                <a:ln>
                  <a:noFill/>
                </a:ln>
                <a:solidFill>
                  <a:srgbClr val="F8BE21"/>
                </a:solidFill>
                <a:effectLst/>
                <a:uLnTx/>
                <a:uFillTx/>
                <a:latin typeface="Barlow Condensed" pitchFamily="2" charset="77"/>
                <a:ea typeface="+mn-ea"/>
                <a:cs typeface="+mn-cs"/>
              </a:rPr>
              <a:t>16</a:t>
            </a:r>
            <a:r>
              <a:rPr kumimoji="0" lang="en-US" sz="3000" b="1" i="0" u="none" strike="noStrike" kern="1200" cap="none" spc="0" normalizeH="0" baseline="0" noProof="0" dirty="0">
                <a:ln>
                  <a:noFill/>
                </a:ln>
                <a:solidFill>
                  <a:prstClr val="white"/>
                </a:solidFill>
                <a:effectLst/>
                <a:uLnTx/>
                <a:uFillTx/>
                <a:latin typeface="Barlow Condensed" pitchFamily="2" charset="77"/>
                <a:ea typeface="+mn-ea"/>
                <a:cs typeface="+mn-cs"/>
              </a:rPr>
              <a:t> </a:t>
            </a:r>
            <a:r>
              <a:rPr kumimoji="0" lang="en-US" sz="4000" b="1" i="0" u="none" strike="noStrike" kern="1200" cap="none" spc="0" normalizeH="0" baseline="0" noProof="0" dirty="0">
                <a:ln>
                  <a:noFill/>
                </a:ln>
                <a:solidFill>
                  <a:prstClr val="white"/>
                </a:solidFill>
                <a:effectLst/>
                <a:uLnTx/>
                <a:uFillTx/>
                <a:latin typeface="Barlow Condensed" pitchFamily="2" charset="77"/>
                <a:ea typeface="+mn-ea"/>
                <a:cs typeface="+mn-cs"/>
              </a:rPr>
              <a:t>DIVISIONS ACROSS THE COUNTRY</a:t>
            </a:r>
          </a:p>
        </p:txBody>
      </p:sp>
      <p:pic>
        <p:nvPicPr>
          <p:cNvPr id="18" name="Graphic 17">
            <a:extLst>
              <a:ext uri="{FF2B5EF4-FFF2-40B4-BE49-F238E27FC236}">
                <a16:creationId xmlns:a16="http://schemas.microsoft.com/office/drawing/2014/main" id="{985AC202-5581-F349-9AAB-C98C89E06B25}"/>
              </a:ext>
            </a:extLst>
          </p:cNvPr>
          <p:cNvPicPr>
            <a:picLocks noChangeAspect="1"/>
          </p:cNvPicPr>
          <p:nvPr/>
        </p:nvPicPr>
        <p:blipFill>
          <a:blip r:embed="rId4" cstate="print">
            <a:alphaModFix/>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1094553" y="888109"/>
            <a:ext cx="10321159" cy="5551163"/>
          </a:xfrm>
          <a:prstGeom prst="rect">
            <a:avLst/>
          </a:prstGeom>
        </p:spPr>
      </p:pic>
      <p:sp>
        <p:nvSpPr>
          <p:cNvPr id="19" name="Rectangle 18">
            <a:extLst>
              <a:ext uri="{FF2B5EF4-FFF2-40B4-BE49-F238E27FC236}">
                <a16:creationId xmlns:a16="http://schemas.microsoft.com/office/drawing/2014/main" id="{32EFBF02-99D5-7242-91F1-15B98EEB4237}"/>
              </a:ext>
            </a:extLst>
          </p:cNvPr>
          <p:cNvSpPr/>
          <p:nvPr/>
        </p:nvSpPr>
        <p:spPr>
          <a:xfrm>
            <a:off x="1661692" y="1654896"/>
            <a:ext cx="2081684" cy="424732"/>
          </a:xfrm>
          <a:prstGeom prst="rect">
            <a:avLst/>
          </a:prstGeom>
        </p:spPr>
        <p:txBody>
          <a:bodyPr wrap="square">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400" b="0" i="0" u="none" strike="noStrike" kern="1200" cap="none" spc="50" normalizeH="0" baseline="0" noProof="0" dirty="0">
                <a:ln>
                  <a:noFill/>
                </a:ln>
                <a:solidFill>
                  <a:prstClr val="white"/>
                </a:solidFill>
                <a:effectLst/>
                <a:uLnTx/>
                <a:uFillTx/>
                <a:latin typeface="Barlow Condensed Medium" pitchFamily="2" charset="77"/>
                <a:ea typeface="+mn-ea"/>
                <a:cs typeface="+mn-cs"/>
              </a:rPr>
              <a:t>SEATTLE</a:t>
            </a:r>
            <a:br>
              <a:rPr kumimoji="0" lang="en-US" sz="1800" b="1" i="0" u="none" strike="noStrike" kern="1200" cap="none" spc="50" normalizeH="0" baseline="0" noProof="0" dirty="0">
                <a:ln>
                  <a:noFill/>
                </a:ln>
                <a:solidFill>
                  <a:prstClr val="white"/>
                </a:solidFill>
                <a:effectLst/>
                <a:uLnTx/>
                <a:uFillTx/>
                <a:latin typeface="Barlow Condensed" pitchFamily="2" charset="77"/>
                <a:ea typeface="+mn-ea"/>
                <a:cs typeface="+mn-cs"/>
              </a:rPr>
            </a:br>
            <a:r>
              <a:rPr kumimoji="0" lang="en-US" sz="900" b="0" i="0" u="none" strike="noStrike" kern="1200" cap="none" spc="50" normalizeH="0" baseline="0" noProof="0" dirty="0">
                <a:ln>
                  <a:noFill/>
                </a:ln>
                <a:solidFill>
                  <a:srgbClr val="CDCDCD"/>
                </a:solidFill>
                <a:effectLst/>
                <a:uLnTx/>
                <a:uFillTx/>
                <a:latin typeface="Barlow Condensed Medium" pitchFamily="2" charset="77"/>
                <a:ea typeface="+mn-ea"/>
                <a:cs typeface="+mn-cs"/>
              </a:rPr>
              <a:t>INCLUDES ALASKA</a:t>
            </a:r>
          </a:p>
        </p:txBody>
      </p:sp>
      <p:sp>
        <p:nvSpPr>
          <p:cNvPr id="20" name="Rectangle 19">
            <a:extLst>
              <a:ext uri="{FF2B5EF4-FFF2-40B4-BE49-F238E27FC236}">
                <a16:creationId xmlns:a16="http://schemas.microsoft.com/office/drawing/2014/main" id="{2E149EB6-7FA4-F149-BAF4-623400F7B9BE}"/>
              </a:ext>
            </a:extLst>
          </p:cNvPr>
          <p:cNvSpPr/>
          <p:nvPr/>
        </p:nvSpPr>
        <p:spPr>
          <a:xfrm>
            <a:off x="17495" y="3959456"/>
            <a:ext cx="1627173" cy="424732"/>
          </a:xfrm>
          <a:prstGeom prst="rect">
            <a:avLst/>
          </a:prstGeom>
        </p:spPr>
        <p:txBody>
          <a:bodyPr wrap="square">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400" b="0" i="0" u="none" strike="noStrike" kern="1200" cap="none" spc="50" normalizeH="0" baseline="0" noProof="0" dirty="0">
                <a:ln>
                  <a:noFill/>
                </a:ln>
                <a:solidFill>
                  <a:prstClr val="white"/>
                </a:solidFill>
                <a:effectLst/>
                <a:uLnTx/>
                <a:uFillTx/>
                <a:latin typeface="Barlow Condensed Medium" pitchFamily="2" charset="77"/>
                <a:ea typeface="+mn-ea"/>
                <a:cs typeface="+mn-cs"/>
              </a:rPr>
              <a:t>SAN FRANCISCO</a:t>
            </a:r>
            <a:br>
              <a:rPr kumimoji="0" lang="en-US" sz="1800" b="1" i="0" u="none" strike="noStrike" kern="1200" cap="none" spc="50" normalizeH="0" baseline="0" noProof="0" dirty="0">
                <a:ln>
                  <a:noFill/>
                </a:ln>
                <a:solidFill>
                  <a:prstClr val="white"/>
                </a:solidFill>
                <a:effectLst/>
                <a:uLnTx/>
                <a:uFillTx/>
                <a:latin typeface="Barlow Condensed" pitchFamily="2" charset="77"/>
                <a:ea typeface="+mn-ea"/>
                <a:cs typeface="+mn-cs"/>
              </a:rPr>
            </a:br>
            <a:r>
              <a:rPr kumimoji="0" lang="en-US" sz="900" b="0" i="0" u="none" strike="noStrike" kern="1200" cap="none" spc="50" normalizeH="0" baseline="0" noProof="0" dirty="0">
                <a:ln>
                  <a:noFill/>
                </a:ln>
                <a:solidFill>
                  <a:srgbClr val="CDCDCD"/>
                </a:solidFill>
                <a:effectLst/>
                <a:uLnTx/>
                <a:uFillTx/>
                <a:latin typeface="Barlow Condensed Medium" pitchFamily="2" charset="77"/>
                <a:ea typeface="+mn-ea"/>
                <a:cs typeface="+mn-cs"/>
              </a:rPr>
              <a:t>INCLUDES HAWAII &amp; GUAM</a:t>
            </a:r>
          </a:p>
        </p:txBody>
      </p:sp>
      <p:sp>
        <p:nvSpPr>
          <p:cNvPr id="21" name="Rectangle 20">
            <a:extLst>
              <a:ext uri="{FF2B5EF4-FFF2-40B4-BE49-F238E27FC236}">
                <a16:creationId xmlns:a16="http://schemas.microsoft.com/office/drawing/2014/main" id="{561791CE-16EC-D74C-86F1-8C59675F0A2E}"/>
              </a:ext>
            </a:extLst>
          </p:cNvPr>
          <p:cNvSpPr/>
          <p:nvPr/>
        </p:nvSpPr>
        <p:spPr>
          <a:xfrm>
            <a:off x="536886" y="4732866"/>
            <a:ext cx="1627173" cy="264688"/>
          </a:xfrm>
          <a:prstGeom prst="rect">
            <a:avLst/>
          </a:prstGeom>
        </p:spPr>
        <p:txBody>
          <a:bodyPr wrap="square">
            <a:spAutoFit/>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1400" b="0" i="0" u="none" strike="noStrike" kern="1200" cap="none" spc="50" normalizeH="0" baseline="0" noProof="0" dirty="0">
                <a:ln>
                  <a:noFill/>
                </a:ln>
                <a:solidFill>
                  <a:prstClr val="white"/>
                </a:solidFill>
                <a:effectLst/>
                <a:uLnTx/>
                <a:uFillTx/>
                <a:latin typeface="Barlow Condensed Medium" pitchFamily="2" charset="77"/>
                <a:ea typeface="+mn-ea"/>
                <a:cs typeface="+mn-cs"/>
              </a:rPr>
              <a:t>LOS ANGELES</a:t>
            </a:r>
            <a:endParaRPr kumimoji="0" lang="en-US" sz="1400" b="0" i="0" u="none" strike="noStrike" kern="1200" cap="none" spc="100" normalizeH="0" baseline="0" noProof="0" dirty="0">
              <a:ln>
                <a:noFill/>
              </a:ln>
              <a:solidFill>
                <a:srgbClr val="CDCDCD"/>
              </a:solidFill>
              <a:effectLst/>
              <a:uLnTx/>
              <a:uFillTx/>
              <a:latin typeface="Barlow Condensed Medium" pitchFamily="2" charset="77"/>
              <a:ea typeface="+mn-ea"/>
              <a:cs typeface="+mn-cs"/>
            </a:endParaRPr>
          </a:p>
        </p:txBody>
      </p:sp>
      <p:sp>
        <p:nvSpPr>
          <p:cNvPr id="22" name="Rectangle 21">
            <a:extLst>
              <a:ext uri="{FF2B5EF4-FFF2-40B4-BE49-F238E27FC236}">
                <a16:creationId xmlns:a16="http://schemas.microsoft.com/office/drawing/2014/main" id="{565B8008-1DB2-6F41-A09D-79C4EDAB9291}"/>
              </a:ext>
            </a:extLst>
          </p:cNvPr>
          <p:cNvSpPr/>
          <p:nvPr/>
        </p:nvSpPr>
        <p:spPr>
          <a:xfrm>
            <a:off x="2870024" y="3768660"/>
            <a:ext cx="873352" cy="264688"/>
          </a:xfrm>
          <a:prstGeom prst="rect">
            <a:avLst/>
          </a:prstGeom>
        </p:spPr>
        <p:txBody>
          <a:bodyPr wrap="square">
            <a:spAutoFit/>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1400" b="0" i="0" u="none" strike="noStrike" kern="1200" cap="none" spc="50" normalizeH="0" baseline="0" noProof="0" dirty="0">
                <a:ln>
                  <a:noFill/>
                </a:ln>
                <a:solidFill>
                  <a:prstClr val="white"/>
                </a:solidFill>
                <a:effectLst/>
                <a:uLnTx/>
                <a:uFillTx/>
                <a:latin typeface="Barlow Condensed Medium" pitchFamily="2" charset="77"/>
                <a:ea typeface="+mn-ea"/>
                <a:cs typeface="+mn-cs"/>
              </a:rPr>
              <a:t>PHOENIX</a:t>
            </a:r>
            <a:endParaRPr kumimoji="0" lang="en-US" sz="1400" b="0" i="0" u="none" strike="noStrike" kern="1200" cap="none" spc="100" normalizeH="0" baseline="0" noProof="0" dirty="0">
              <a:ln>
                <a:noFill/>
              </a:ln>
              <a:solidFill>
                <a:srgbClr val="CDCDCD"/>
              </a:solidFill>
              <a:effectLst/>
              <a:uLnTx/>
              <a:uFillTx/>
              <a:latin typeface="Barlow Condensed Medium" pitchFamily="2" charset="77"/>
              <a:ea typeface="+mn-ea"/>
              <a:cs typeface="+mn-cs"/>
            </a:endParaRPr>
          </a:p>
        </p:txBody>
      </p:sp>
      <p:sp>
        <p:nvSpPr>
          <p:cNvPr id="23" name="Rectangle 22">
            <a:extLst>
              <a:ext uri="{FF2B5EF4-FFF2-40B4-BE49-F238E27FC236}">
                <a16:creationId xmlns:a16="http://schemas.microsoft.com/office/drawing/2014/main" id="{0C773199-AA06-6847-BD9B-1E1895B97FCD}"/>
              </a:ext>
            </a:extLst>
          </p:cNvPr>
          <p:cNvSpPr/>
          <p:nvPr/>
        </p:nvSpPr>
        <p:spPr>
          <a:xfrm>
            <a:off x="5222648" y="2394660"/>
            <a:ext cx="873352" cy="264688"/>
          </a:xfrm>
          <a:prstGeom prst="rect">
            <a:avLst/>
          </a:prstGeom>
        </p:spPr>
        <p:txBody>
          <a:bodyPr wrap="square">
            <a:spAutoFit/>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1400" b="0" i="0" u="none" strike="noStrike" kern="1200" cap="none" spc="50" normalizeH="0" baseline="0" noProof="0" dirty="0">
                <a:ln>
                  <a:noFill/>
                </a:ln>
                <a:solidFill>
                  <a:prstClr val="white"/>
                </a:solidFill>
                <a:effectLst/>
                <a:uLnTx/>
                <a:uFillTx/>
                <a:latin typeface="Barlow Condensed Medium" pitchFamily="2" charset="77"/>
                <a:ea typeface="+mn-ea"/>
                <a:cs typeface="+mn-cs"/>
              </a:rPr>
              <a:t>DENVER</a:t>
            </a:r>
            <a:endParaRPr kumimoji="0" lang="en-US" sz="1400" b="0" i="0" u="none" strike="noStrike" kern="1200" cap="none" spc="100" normalizeH="0" baseline="0" noProof="0" dirty="0">
              <a:ln>
                <a:noFill/>
              </a:ln>
              <a:solidFill>
                <a:srgbClr val="CDCDCD"/>
              </a:solidFill>
              <a:effectLst/>
              <a:uLnTx/>
              <a:uFillTx/>
              <a:latin typeface="Barlow Condensed Medium" pitchFamily="2" charset="77"/>
              <a:ea typeface="+mn-ea"/>
              <a:cs typeface="+mn-cs"/>
            </a:endParaRPr>
          </a:p>
        </p:txBody>
      </p:sp>
      <p:sp>
        <p:nvSpPr>
          <p:cNvPr id="24" name="Rectangle 23">
            <a:extLst>
              <a:ext uri="{FF2B5EF4-FFF2-40B4-BE49-F238E27FC236}">
                <a16:creationId xmlns:a16="http://schemas.microsoft.com/office/drawing/2014/main" id="{A67EF7DB-7679-8C45-A5D0-6F2260989371}"/>
              </a:ext>
            </a:extLst>
          </p:cNvPr>
          <p:cNvSpPr/>
          <p:nvPr/>
        </p:nvSpPr>
        <p:spPr>
          <a:xfrm>
            <a:off x="5523870" y="4367185"/>
            <a:ext cx="1083352" cy="264688"/>
          </a:xfrm>
          <a:prstGeom prst="rect">
            <a:avLst/>
          </a:prstGeom>
        </p:spPr>
        <p:txBody>
          <a:bodyPr wrap="square">
            <a:spAutoFit/>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1400" b="0" i="0" u="none" strike="noStrike" kern="1200" cap="none" spc="50" normalizeH="0" baseline="0" noProof="0" dirty="0">
                <a:ln>
                  <a:noFill/>
                </a:ln>
                <a:solidFill>
                  <a:prstClr val="white"/>
                </a:solidFill>
                <a:effectLst/>
                <a:uLnTx/>
                <a:uFillTx/>
                <a:latin typeface="Barlow Condensed Medium" pitchFamily="2" charset="77"/>
                <a:ea typeface="+mn-ea"/>
                <a:cs typeface="+mn-cs"/>
              </a:rPr>
              <a:t>FT. WORTH</a:t>
            </a:r>
            <a:endParaRPr kumimoji="0" lang="en-US" sz="1400" b="0" i="0" u="none" strike="noStrike" kern="1200" cap="none" spc="100" normalizeH="0" baseline="0" noProof="0" dirty="0">
              <a:ln>
                <a:noFill/>
              </a:ln>
              <a:solidFill>
                <a:srgbClr val="CDCDCD"/>
              </a:solidFill>
              <a:effectLst/>
              <a:uLnTx/>
              <a:uFillTx/>
              <a:latin typeface="Barlow Condensed Medium" pitchFamily="2" charset="77"/>
              <a:ea typeface="+mn-ea"/>
              <a:cs typeface="+mn-cs"/>
            </a:endParaRPr>
          </a:p>
        </p:txBody>
      </p:sp>
      <p:sp>
        <p:nvSpPr>
          <p:cNvPr id="25" name="Rectangle 24">
            <a:extLst>
              <a:ext uri="{FF2B5EF4-FFF2-40B4-BE49-F238E27FC236}">
                <a16:creationId xmlns:a16="http://schemas.microsoft.com/office/drawing/2014/main" id="{EEA246FC-D312-1643-B1A4-1CA7384CD3EC}"/>
              </a:ext>
            </a:extLst>
          </p:cNvPr>
          <p:cNvSpPr/>
          <p:nvPr/>
        </p:nvSpPr>
        <p:spPr>
          <a:xfrm>
            <a:off x="6683240" y="4941569"/>
            <a:ext cx="1083352" cy="264688"/>
          </a:xfrm>
          <a:prstGeom prst="rect">
            <a:avLst/>
          </a:prstGeom>
        </p:spPr>
        <p:txBody>
          <a:bodyPr wrap="square">
            <a:spAutoFit/>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1400" b="0" i="0" u="none" strike="noStrike" kern="1200" cap="none" spc="50" normalizeH="0" baseline="0" noProof="0" dirty="0">
                <a:ln>
                  <a:noFill/>
                </a:ln>
                <a:solidFill>
                  <a:prstClr val="white"/>
                </a:solidFill>
                <a:effectLst/>
                <a:uLnTx/>
                <a:uFillTx/>
                <a:latin typeface="Barlow Condensed Medium" pitchFamily="2" charset="77"/>
                <a:ea typeface="+mn-ea"/>
                <a:cs typeface="+mn-cs"/>
              </a:rPr>
              <a:t>HOUSTON</a:t>
            </a:r>
            <a:endParaRPr kumimoji="0" lang="en-US" sz="1400" b="0" i="0" u="none" strike="noStrike" kern="1200" cap="none" spc="100" normalizeH="0" baseline="0" noProof="0" dirty="0">
              <a:ln>
                <a:noFill/>
              </a:ln>
              <a:solidFill>
                <a:srgbClr val="CDCDCD"/>
              </a:solidFill>
              <a:effectLst/>
              <a:uLnTx/>
              <a:uFillTx/>
              <a:latin typeface="Barlow Condensed Medium" pitchFamily="2" charset="77"/>
              <a:ea typeface="+mn-ea"/>
              <a:cs typeface="+mn-cs"/>
            </a:endParaRPr>
          </a:p>
        </p:txBody>
      </p:sp>
      <p:sp>
        <p:nvSpPr>
          <p:cNvPr id="26" name="Rectangle 25">
            <a:extLst>
              <a:ext uri="{FF2B5EF4-FFF2-40B4-BE49-F238E27FC236}">
                <a16:creationId xmlns:a16="http://schemas.microsoft.com/office/drawing/2014/main" id="{869346B8-A7CF-C441-86E5-33D802FD4B7C}"/>
              </a:ext>
            </a:extLst>
          </p:cNvPr>
          <p:cNvSpPr/>
          <p:nvPr/>
        </p:nvSpPr>
        <p:spPr>
          <a:xfrm>
            <a:off x="6922040" y="3214769"/>
            <a:ext cx="781960" cy="264688"/>
          </a:xfrm>
          <a:prstGeom prst="rect">
            <a:avLst/>
          </a:prstGeom>
        </p:spPr>
        <p:txBody>
          <a:bodyPr wrap="square">
            <a:spAutoFit/>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1400" b="0" i="0" u="none" strike="noStrike" kern="1200" cap="none" spc="50" normalizeH="0" baseline="0" noProof="0" dirty="0">
                <a:ln>
                  <a:noFill/>
                </a:ln>
                <a:solidFill>
                  <a:prstClr val="white"/>
                </a:solidFill>
                <a:effectLst/>
                <a:uLnTx/>
                <a:uFillTx/>
                <a:latin typeface="Barlow Condensed Medium" pitchFamily="2" charset="77"/>
                <a:ea typeface="+mn-ea"/>
                <a:cs typeface="+mn-cs"/>
              </a:rPr>
              <a:t>CHICAGO</a:t>
            </a:r>
            <a:endParaRPr kumimoji="0" lang="en-US" sz="1400" b="0" i="0" u="none" strike="noStrike" kern="1200" cap="none" spc="100" normalizeH="0" baseline="0" noProof="0" dirty="0">
              <a:ln>
                <a:noFill/>
              </a:ln>
              <a:solidFill>
                <a:srgbClr val="CDCDCD"/>
              </a:solidFill>
              <a:effectLst/>
              <a:uLnTx/>
              <a:uFillTx/>
              <a:latin typeface="Barlow Condensed Medium" pitchFamily="2" charset="77"/>
              <a:ea typeface="+mn-ea"/>
              <a:cs typeface="+mn-cs"/>
            </a:endParaRPr>
          </a:p>
        </p:txBody>
      </p:sp>
      <p:sp>
        <p:nvSpPr>
          <p:cNvPr id="27" name="Rectangle 26">
            <a:extLst>
              <a:ext uri="{FF2B5EF4-FFF2-40B4-BE49-F238E27FC236}">
                <a16:creationId xmlns:a16="http://schemas.microsoft.com/office/drawing/2014/main" id="{4A1F4A22-1552-E241-B260-E2C1F5A7DA8E}"/>
              </a:ext>
            </a:extLst>
          </p:cNvPr>
          <p:cNvSpPr/>
          <p:nvPr/>
        </p:nvSpPr>
        <p:spPr>
          <a:xfrm>
            <a:off x="7916840" y="2401860"/>
            <a:ext cx="781960" cy="264688"/>
          </a:xfrm>
          <a:prstGeom prst="rect">
            <a:avLst/>
          </a:prstGeom>
        </p:spPr>
        <p:txBody>
          <a:bodyPr wrap="square">
            <a:spAutoFit/>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1400" b="0" i="0" u="none" strike="noStrike" kern="1200" cap="none" spc="50" normalizeH="0" baseline="0" noProof="0" dirty="0">
                <a:ln>
                  <a:noFill/>
                </a:ln>
                <a:solidFill>
                  <a:prstClr val="white"/>
                </a:solidFill>
                <a:effectLst/>
                <a:uLnTx/>
                <a:uFillTx/>
                <a:latin typeface="Barlow Condensed Medium" pitchFamily="2" charset="77"/>
                <a:ea typeface="+mn-ea"/>
                <a:cs typeface="+mn-cs"/>
              </a:rPr>
              <a:t>DETROIT</a:t>
            </a:r>
            <a:endParaRPr kumimoji="0" lang="en-US" sz="1400" b="0" i="0" u="none" strike="noStrike" kern="1200" cap="none" spc="100" normalizeH="0" baseline="0" noProof="0" dirty="0">
              <a:ln>
                <a:noFill/>
              </a:ln>
              <a:solidFill>
                <a:srgbClr val="CDCDCD"/>
              </a:solidFill>
              <a:effectLst/>
              <a:uLnTx/>
              <a:uFillTx/>
              <a:latin typeface="Barlow Condensed Medium" pitchFamily="2" charset="77"/>
              <a:ea typeface="+mn-ea"/>
              <a:cs typeface="+mn-cs"/>
            </a:endParaRPr>
          </a:p>
        </p:txBody>
      </p:sp>
      <p:sp>
        <p:nvSpPr>
          <p:cNvPr id="28" name="Rectangle 27">
            <a:extLst>
              <a:ext uri="{FF2B5EF4-FFF2-40B4-BE49-F238E27FC236}">
                <a16:creationId xmlns:a16="http://schemas.microsoft.com/office/drawing/2014/main" id="{49AF0824-A1AE-1E47-80B6-B86B851F7A43}"/>
              </a:ext>
            </a:extLst>
          </p:cNvPr>
          <p:cNvSpPr/>
          <p:nvPr/>
        </p:nvSpPr>
        <p:spPr>
          <a:xfrm>
            <a:off x="8158310" y="3354313"/>
            <a:ext cx="1109780" cy="264688"/>
          </a:xfrm>
          <a:prstGeom prst="rect">
            <a:avLst/>
          </a:prstGeom>
        </p:spPr>
        <p:txBody>
          <a:bodyPr wrap="square">
            <a:spAutoFit/>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1400" b="0" i="0" u="none" strike="noStrike" kern="1200" cap="none" spc="50" normalizeH="0" baseline="0" noProof="0" dirty="0">
                <a:ln>
                  <a:noFill/>
                </a:ln>
                <a:solidFill>
                  <a:prstClr val="white"/>
                </a:solidFill>
                <a:effectLst/>
                <a:uLnTx/>
                <a:uFillTx/>
                <a:latin typeface="Barlow Condensed Medium" pitchFamily="2" charset="77"/>
                <a:ea typeface="+mn-ea"/>
                <a:cs typeface="+mn-cs"/>
              </a:rPr>
              <a:t>PITTSBURGH</a:t>
            </a:r>
            <a:endParaRPr kumimoji="0" lang="en-US" sz="1400" b="0" i="0" u="none" strike="noStrike" kern="1200" cap="none" spc="100" normalizeH="0" baseline="0" noProof="0" dirty="0">
              <a:ln>
                <a:noFill/>
              </a:ln>
              <a:solidFill>
                <a:srgbClr val="CDCDCD"/>
              </a:solidFill>
              <a:effectLst/>
              <a:uLnTx/>
              <a:uFillTx/>
              <a:latin typeface="Barlow Condensed Medium" pitchFamily="2" charset="77"/>
              <a:ea typeface="+mn-ea"/>
              <a:cs typeface="+mn-cs"/>
            </a:endParaRPr>
          </a:p>
        </p:txBody>
      </p:sp>
      <p:sp>
        <p:nvSpPr>
          <p:cNvPr id="29" name="Rectangle 28">
            <a:extLst>
              <a:ext uri="{FF2B5EF4-FFF2-40B4-BE49-F238E27FC236}">
                <a16:creationId xmlns:a16="http://schemas.microsoft.com/office/drawing/2014/main" id="{5AFB2209-D93B-CC47-AF01-6B4B268954B6}"/>
              </a:ext>
            </a:extLst>
          </p:cNvPr>
          <p:cNvSpPr/>
          <p:nvPr/>
        </p:nvSpPr>
        <p:spPr>
          <a:xfrm>
            <a:off x="7979510" y="5075770"/>
            <a:ext cx="1109780" cy="597087"/>
          </a:xfrm>
          <a:prstGeom prst="rect">
            <a:avLst/>
          </a:prstGeom>
        </p:spPr>
        <p:txBody>
          <a:bodyPr wrap="square">
            <a:spAutoFit/>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1400" b="0" i="0" u="none" strike="noStrike" kern="1200" cap="none" spc="50" normalizeH="0" baseline="0" noProof="0" dirty="0">
                <a:ln>
                  <a:noFill/>
                </a:ln>
                <a:solidFill>
                  <a:prstClr val="white"/>
                </a:solidFill>
                <a:effectLst/>
                <a:uLnTx/>
                <a:uFillTx/>
                <a:latin typeface="Barlow Condensed Medium" pitchFamily="2" charset="77"/>
                <a:ea typeface="+mn-ea"/>
                <a:cs typeface="+mn-cs"/>
              </a:rPr>
              <a:t>MIAMI</a:t>
            </a:r>
          </a:p>
          <a:p>
            <a:pPr marL="0" marR="0" lvl="0" indent="0" algn="ctr" defTabSz="914400" rtl="0" eaLnBrk="1" fontAlgn="auto" latinLnBrk="0" hangingPunct="1">
              <a:lnSpc>
                <a:spcPct val="80000"/>
              </a:lnSpc>
              <a:spcBef>
                <a:spcPts val="0"/>
              </a:spcBef>
              <a:spcAft>
                <a:spcPts val="0"/>
              </a:spcAft>
              <a:buClrTx/>
              <a:buSzTx/>
              <a:buFontTx/>
              <a:buNone/>
              <a:tabLst/>
              <a:defRPr/>
            </a:pPr>
            <a:r>
              <a:rPr lang="en-US" sz="900" spc="50" dirty="0">
                <a:solidFill>
                  <a:prstClr val="white"/>
                </a:solidFill>
                <a:latin typeface="Barlow Condensed Medium" pitchFamily="2" charset="77"/>
              </a:rPr>
              <a:t>INCLUDES PUERTO RICO &amp; U.S. VIRGIN ISLANDS</a:t>
            </a:r>
            <a:endParaRPr kumimoji="0" lang="en-US" sz="900" b="0" i="0" u="none" strike="noStrike" kern="1200" cap="none" spc="100" normalizeH="0" baseline="0" noProof="0" dirty="0">
              <a:ln>
                <a:noFill/>
              </a:ln>
              <a:solidFill>
                <a:srgbClr val="CDCDCD"/>
              </a:solidFill>
              <a:effectLst/>
              <a:uLnTx/>
              <a:uFillTx/>
              <a:latin typeface="Barlow Condensed Medium" pitchFamily="2" charset="77"/>
            </a:endParaRPr>
          </a:p>
        </p:txBody>
      </p:sp>
      <p:sp>
        <p:nvSpPr>
          <p:cNvPr id="30" name="Rectangle 29">
            <a:extLst>
              <a:ext uri="{FF2B5EF4-FFF2-40B4-BE49-F238E27FC236}">
                <a16:creationId xmlns:a16="http://schemas.microsoft.com/office/drawing/2014/main" id="{555C8CD3-9D5D-4341-B96E-35CD055D6810}"/>
              </a:ext>
            </a:extLst>
          </p:cNvPr>
          <p:cNvSpPr/>
          <p:nvPr/>
        </p:nvSpPr>
        <p:spPr>
          <a:xfrm>
            <a:off x="8174518" y="4191565"/>
            <a:ext cx="1109780" cy="264688"/>
          </a:xfrm>
          <a:prstGeom prst="rect">
            <a:avLst/>
          </a:prstGeom>
        </p:spPr>
        <p:txBody>
          <a:bodyPr wrap="square">
            <a:spAutoFit/>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1400" b="0" i="0" u="none" strike="noStrike" kern="1200" cap="none" spc="50" normalizeH="0" baseline="0" noProof="0" dirty="0">
                <a:ln>
                  <a:noFill/>
                </a:ln>
                <a:solidFill>
                  <a:prstClr val="white"/>
                </a:solidFill>
                <a:effectLst/>
                <a:uLnTx/>
                <a:uFillTx/>
                <a:latin typeface="Barlow Condensed Medium" pitchFamily="2" charset="77"/>
                <a:ea typeface="+mn-ea"/>
                <a:cs typeface="+mn-cs"/>
              </a:rPr>
              <a:t>ATLANTA</a:t>
            </a:r>
            <a:endParaRPr kumimoji="0" lang="en-US" sz="1400" b="0" i="0" u="none" strike="noStrike" kern="1200" cap="none" spc="100" normalizeH="0" baseline="0" noProof="0" dirty="0">
              <a:ln>
                <a:noFill/>
              </a:ln>
              <a:solidFill>
                <a:srgbClr val="CDCDCD"/>
              </a:solidFill>
              <a:effectLst/>
              <a:uLnTx/>
              <a:uFillTx/>
              <a:latin typeface="Barlow Condensed Medium" pitchFamily="2" charset="77"/>
              <a:ea typeface="+mn-ea"/>
              <a:cs typeface="+mn-cs"/>
            </a:endParaRPr>
          </a:p>
        </p:txBody>
      </p:sp>
      <p:sp>
        <p:nvSpPr>
          <p:cNvPr id="31" name="Rectangle 30">
            <a:extLst>
              <a:ext uri="{FF2B5EF4-FFF2-40B4-BE49-F238E27FC236}">
                <a16:creationId xmlns:a16="http://schemas.microsoft.com/office/drawing/2014/main" id="{101D7987-54EA-9B4B-9617-3C653B29F88B}"/>
              </a:ext>
            </a:extLst>
          </p:cNvPr>
          <p:cNvSpPr/>
          <p:nvPr/>
        </p:nvSpPr>
        <p:spPr>
          <a:xfrm>
            <a:off x="9759716" y="2269516"/>
            <a:ext cx="1109780" cy="264688"/>
          </a:xfrm>
          <a:prstGeom prst="rect">
            <a:avLst/>
          </a:prstGeom>
        </p:spPr>
        <p:txBody>
          <a:bodyPr wrap="square">
            <a:spAutoFit/>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1400" b="0" i="0" u="none" strike="noStrike" kern="1200" cap="none" spc="50" normalizeH="0" baseline="0" noProof="0" dirty="0">
                <a:ln>
                  <a:noFill/>
                </a:ln>
                <a:solidFill>
                  <a:prstClr val="white"/>
                </a:solidFill>
                <a:effectLst/>
                <a:uLnTx/>
                <a:uFillTx/>
                <a:latin typeface="Barlow Condensed Medium" pitchFamily="2" charset="77"/>
                <a:ea typeface="+mn-ea"/>
                <a:cs typeface="+mn-cs"/>
              </a:rPr>
              <a:t>BOSTON</a:t>
            </a:r>
            <a:endParaRPr kumimoji="0" lang="en-US" sz="1400" b="0" i="0" u="none" strike="noStrike" kern="1200" cap="none" spc="100" normalizeH="0" baseline="0" noProof="0" dirty="0">
              <a:ln>
                <a:noFill/>
              </a:ln>
              <a:solidFill>
                <a:srgbClr val="CDCDCD"/>
              </a:solidFill>
              <a:effectLst/>
              <a:uLnTx/>
              <a:uFillTx/>
              <a:latin typeface="Barlow Condensed Medium" pitchFamily="2" charset="77"/>
              <a:ea typeface="+mn-ea"/>
              <a:cs typeface="+mn-cs"/>
            </a:endParaRPr>
          </a:p>
        </p:txBody>
      </p:sp>
      <p:sp>
        <p:nvSpPr>
          <p:cNvPr id="32" name="Rectangle 31">
            <a:extLst>
              <a:ext uri="{FF2B5EF4-FFF2-40B4-BE49-F238E27FC236}">
                <a16:creationId xmlns:a16="http://schemas.microsoft.com/office/drawing/2014/main" id="{4586C18F-EF30-EA43-A4BC-411F74D000CE}"/>
              </a:ext>
            </a:extLst>
          </p:cNvPr>
          <p:cNvSpPr/>
          <p:nvPr/>
        </p:nvSpPr>
        <p:spPr>
          <a:xfrm>
            <a:off x="10802522" y="2918252"/>
            <a:ext cx="1109780" cy="264688"/>
          </a:xfrm>
          <a:prstGeom prst="rect">
            <a:avLst/>
          </a:prstGeom>
        </p:spPr>
        <p:txBody>
          <a:bodyPr wrap="square">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1400" b="0" i="0" u="none" strike="noStrike" kern="1200" cap="none" spc="50" normalizeH="0" baseline="0" noProof="0" dirty="0">
                <a:ln>
                  <a:noFill/>
                </a:ln>
                <a:solidFill>
                  <a:prstClr val="white"/>
                </a:solidFill>
                <a:effectLst/>
                <a:uLnTx/>
                <a:uFillTx/>
                <a:latin typeface="Barlow Condensed Medium" pitchFamily="2" charset="77"/>
                <a:ea typeface="+mn-ea"/>
                <a:cs typeface="+mn-cs"/>
              </a:rPr>
              <a:t>NEW YORK</a:t>
            </a:r>
            <a:endParaRPr kumimoji="0" lang="en-US" sz="1400" b="0" i="0" u="none" strike="noStrike" kern="1200" cap="none" spc="100" normalizeH="0" baseline="0" noProof="0" dirty="0">
              <a:ln>
                <a:noFill/>
              </a:ln>
              <a:solidFill>
                <a:srgbClr val="CDCDCD"/>
              </a:solidFill>
              <a:effectLst/>
              <a:uLnTx/>
              <a:uFillTx/>
              <a:latin typeface="Barlow Condensed Medium" pitchFamily="2" charset="77"/>
              <a:ea typeface="+mn-ea"/>
              <a:cs typeface="+mn-cs"/>
            </a:endParaRPr>
          </a:p>
        </p:txBody>
      </p:sp>
      <p:sp>
        <p:nvSpPr>
          <p:cNvPr id="34" name="Rectangle 33">
            <a:extLst>
              <a:ext uri="{FF2B5EF4-FFF2-40B4-BE49-F238E27FC236}">
                <a16:creationId xmlns:a16="http://schemas.microsoft.com/office/drawing/2014/main" id="{40BF4F89-872B-AC43-9EFD-B56A63336278}"/>
              </a:ext>
            </a:extLst>
          </p:cNvPr>
          <p:cNvSpPr/>
          <p:nvPr/>
        </p:nvSpPr>
        <p:spPr>
          <a:xfrm>
            <a:off x="10326264" y="3809365"/>
            <a:ext cx="1333436" cy="264688"/>
          </a:xfrm>
          <a:prstGeom prst="rect">
            <a:avLst/>
          </a:prstGeom>
        </p:spPr>
        <p:txBody>
          <a:bodyPr wrap="square">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1400" b="0" i="0" u="none" strike="noStrike" kern="1200" cap="none" spc="50" normalizeH="0" baseline="0" noProof="0" dirty="0">
                <a:ln>
                  <a:noFill/>
                </a:ln>
                <a:solidFill>
                  <a:prstClr val="white"/>
                </a:solidFill>
                <a:effectLst/>
                <a:uLnTx/>
                <a:uFillTx/>
                <a:latin typeface="Barlow Condensed Medium" pitchFamily="2" charset="77"/>
                <a:ea typeface="+mn-ea"/>
                <a:cs typeface="+mn-cs"/>
              </a:rPr>
              <a:t>PHILADELPHIA</a:t>
            </a:r>
            <a:endParaRPr kumimoji="0" lang="en-US" sz="1400" b="0" i="0" u="none" strike="noStrike" kern="1200" cap="none" spc="100" normalizeH="0" baseline="0" noProof="0" dirty="0">
              <a:ln>
                <a:noFill/>
              </a:ln>
              <a:solidFill>
                <a:srgbClr val="CDCDCD"/>
              </a:solidFill>
              <a:effectLst/>
              <a:uLnTx/>
              <a:uFillTx/>
              <a:latin typeface="Barlow Condensed Medium" pitchFamily="2" charset="77"/>
              <a:ea typeface="+mn-ea"/>
              <a:cs typeface="+mn-cs"/>
            </a:endParaRPr>
          </a:p>
        </p:txBody>
      </p:sp>
      <p:sp>
        <p:nvSpPr>
          <p:cNvPr id="35" name="Rectangle 34">
            <a:extLst>
              <a:ext uri="{FF2B5EF4-FFF2-40B4-BE49-F238E27FC236}">
                <a16:creationId xmlns:a16="http://schemas.microsoft.com/office/drawing/2014/main" id="{0299B530-0DF8-9740-9635-618466D77EF9}"/>
              </a:ext>
            </a:extLst>
          </p:cNvPr>
          <p:cNvSpPr/>
          <p:nvPr/>
        </p:nvSpPr>
        <p:spPr>
          <a:xfrm>
            <a:off x="10230898" y="4119500"/>
            <a:ext cx="1462764" cy="264688"/>
          </a:xfrm>
          <a:prstGeom prst="rect">
            <a:avLst/>
          </a:prstGeom>
        </p:spPr>
        <p:txBody>
          <a:bodyPr wrap="square">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1400" b="0" i="0" u="none" strike="noStrike" kern="1200" cap="none" spc="50" normalizeH="0" baseline="0" noProof="0" dirty="0">
                <a:ln>
                  <a:noFill/>
                </a:ln>
                <a:solidFill>
                  <a:prstClr val="white"/>
                </a:solidFill>
                <a:effectLst/>
                <a:uLnTx/>
                <a:uFillTx/>
                <a:latin typeface="Barlow Condensed Medium" pitchFamily="2" charset="77"/>
                <a:ea typeface="+mn-ea"/>
                <a:cs typeface="+mn-cs"/>
              </a:rPr>
              <a:t>WASHINGTON, DC</a:t>
            </a:r>
            <a:endParaRPr kumimoji="0" lang="en-US" sz="1400" b="0" i="0" u="none" strike="noStrike" kern="1200" cap="none" spc="100" normalizeH="0" baseline="0" noProof="0" dirty="0">
              <a:ln>
                <a:noFill/>
              </a:ln>
              <a:solidFill>
                <a:srgbClr val="CDCDCD"/>
              </a:solidFill>
              <a:effectLst/>
              <a:uLnTx/>
              <a:uFillTx/>
              <a:latin typeface="Barlow Condensed Medium" pitchFamily="2" charset="77"/>
              <a:ea typeface="+mn-ea"/>
              <a:cs typeface="+mn-cs"/>
            </a:endParaRPr>
          </a:p>
        </p:txBody>
      </p:sp>
      <p:cxnSp>
        <p:nvCxnSpPr>
          <p:cNvPr id="37" name="Straight Connector 36">
            <a:extLst>
              <a:ext uri="{FF2B5EF4-FFF2-40B4-BE49-F238E27FC236}">
                <a16:creationId xmlns:a16="http://schemas.microsoft.com/office/drawing/2014/main" id="{0EAE8280-91C0-E842-A3C3-714BCA5E0BA6}"/>
              </a:ext>
            </a:extLst>
          </p:cNvPr>
          <p:cNvCxnSpPr>
            <a:cxnSpLocks/>
          </p:cNvCxnSpPr>
          <p:nvPr/>
        </p:nvCxnSpPr>
        <p:spPr>
          <a:xfrm flipH="1" flipV="1">
            <a:off x="10125480" y="2858136"/>
            <a:ext cx="689013" cy="185125"/>
          </a:xfrm>
          <a:prstGeom prst="line">
            <a:avLst/>
          </a:prstGeom>
          <a:ln>
            <a:solidFill>
              <a:srgbClr val="F8BE21"/>
            </a:solidFill>
            <a:headEnd type="none" w="med" len="med"/>
            <a:tailEnd type="oval" w="sm" len="sm"/>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05B43080-28BE-6E49-9566-A5157437F058}"/>
              </a:ext>
            </a:extLst>
          </p:cNvPr>
          <p:cNvCxnSpPr>
            <a:cxnSpLocks/>
          </p:cNvCxnSpPr>
          <p:nvPr/>
        </p:nvCxnSpPr>
        <p:spPr>
          <a:xfrm flipH="1" flipV="1">
            <a:off x="9795032" y="3132677"/>
            <a:ext cx="542716" cy="789891"/>
          </a:xfrm>
          <a:prstGeom prst="line">
            <a:avLst/>
          </a:prstGeom>
          <a:ln>
            <a:solidFill>
              <a:srgbClr val="F8BE21"/>
            </a:solidFill>
            <a:headEnd type="none" w="med" len="med"/>
            <a:tailEnd type="oval" w="sm" len="sm"/>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79840932-CB81-F04D-8DB7-FD07C5C01BFC}"/>
              </a:ext>
            </a:extLst>
          </p:cNvPr>
          <p:cNvCxnSpPr>
            <a:cxnSpLocks/>
          </p:cNvCxnSpPr>
          <p:nvPr/>
        </p:nvCxnSpPr>
        <p:spPr>
          <a:xfrm flipH="1" flipV="1">
            <a:off x="9624732" y="3490808"/>
            <a:ext cx="606167" cy="761038"/>
          </a:xfrm>
          <a:prstGeom prst="line">
            <a:avLst/>
          </a:prstGeom>
          <a:ln>
            <a:solidFill>
              <a:srgbClr val="F8BE21"/>
            </a:solidFill>
            <a:headEnd type="none" w="med" len="med"/>
            <a:tailEnd type="oval" w="sm" len="sm"/>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56FEBA5C-1FB2-6342-8C9F-8A8C7E52B697}"/>
              </a:ext>
            </a:extLst>
          </p:cNvPr>
          <p:cNvCxnSpPr>
            <a:cxnSpLocks/>
          </p:cNvCxnSpPr>
          <p:nvPr/>
        </p:nvCxnSpPr>
        <p:spPr>
          <a:xfrm flipV="1">
            <a:off x="871914" y="3609697"/>
            <a:ext cx="789778" cy="288223"/>
          </a:xfrm>
          <a:prstGeom prst="line">
            <a:avLst/>
          </a:prstGeom>
          <a:ln>
            <a:solidFill>
              <a:srgbClr val="F8BE21"/>
            </a:solidFill>
            <a:headEnd type="none" w="med" len="med"/>
            <a:tailEnd type="oval" w="sm" len="sm"/>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41E78F84-8235-C345-80D2-2A843062A772}"/>
              </a:ext>
            </a:extLst>
          </p:cNvPr>
          <p:cNvCxnSpPr>
            <a:cxnSpLocks/>
          </p:cNvCxnSpPr>
          <p:nvPr/>
        </p:nvCxnSpPr>
        <p:spPr>
          <a:xfrm flipV="1">
            <a:off x="1877559" y="4456253"/>
            <a:ext cx="675259" cy="354967"/>
          </a:xfrm>
          <a:prstGeom prst="line">
            <a:avLst/>
          </a:prstGeom>
          <a:ln>
            <a:solidFill>
              <a:srgbClr val="F8BE21"/>
            </a:solidFill>
            <a:headEnd type="none" w="med" len="med"/>
            <a:tailEnd type="oval" w="sm" len="sm"/>
          </a:ln>
        </p:spPr>
        <p:style>
          <a:lnRef idx="1">
            <a:schemeClr val="accent1"/>
          </a:lnRef>
          <a:fillRef idx="0">
            <a:schemeClr val="accent1"/>
          </a:fillRef>
          <a:effectRef idx="0">
            <a:schemeClr val="accent1"/>
          </a:effectRef>
          <a:fontRef idx="minor">
            <a:schemeClr val="tx1"/>
          </a:fontRef>
        </p:style>
      </p:cxnSp>
      <p:pic>
        <p:nvPicPr>
          <p:cNvPr id="36" name="Picture 35" descr="A close up of a sign&#10;&#10;Description automatically generated">
            <a:extLst>
              <a:ext uri="{FF2B5EF4-FFF2-40B4-BE49-F238E27FC236}">
                <a16:creationId xmlns:a16="http://schemas.microsoft.com/office/drawing/2014/main" id="{4ABE6281-B4FA-5946-9590-C1E30AE16B0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20040" y="320040"/>
            <a:ext cx="1234440" cy="1234440"/>
          </a:xfrm>
          <a:prstGeom prst="rect">
            <a:avLst/>
          </a:prstGeom>
        </p:spPr>
      </p:pic>
    </p:spTree>
    <p:extLst>
      <p:ext uri="{BB962C8B-B14F-4D97-AF65-F5344CB8AC3E}">
        <p14:creationId xmlns:p14="http://schemas.microsoft.com/office/powerpoint/2010/main" val="2481063837"/>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300"/>
                                        <p:tgtEl>
                                          <p:spTgt spid="19"/>
                                        </p:tgtEl>
                                      </p:cBhvr>
                                    </p:animEffect>
                                  </p:childTnLst>
                                </p:cTn>
                              </p:par>
                            </p:childTnLst>
                          </p:cTn>
                        </p:par>
                        <p:par>
                          <p:cTn id="8" fill="hold">
                            <p:stCondLst>
                              <p:cond delay="300"/>
                            </p:stCondLst>
                            <p:childTnLst>
                              <p:par>
                                <p:cTn id="9" presetID="10" presetClass="entr" presetSubtype="0"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300"/>
                                        <p:tgtEl>
                                          <p:spTgt spid="22"/>
                                        </p:tgtEl>
                                      </p:cBhvr>
                                    </p:animEffect>
                                  </p:childTnLst>
                                </p:cTn>
                              </p:par>
                            </p:childTnLst>
                          </p:cTn>
                        </p:par>
                        <p:par>
                          <p:cTn id="12" fill="hold">
                            <p:stCondLst>
                              <p:cond delay="600"/>
                            </p:stCondLst>
                            <p:childTnLst>
                              <p:par>
                                <p:cTn id="13" presetID="10" presetClass="entr" presetSubtype="0" fill="hold" grpId="0"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300"/>
                                        <p:tgtEl>
                                          <p:spTgt spid="20"/>
                                        </p:tgtEl>
                                      </p:cBhvr>
                                    </p:animEffect>
                                  </p:childTnLst>
                                </p:cTn>
                              </p:par>
                              <p:par>
                                <p:cTn id="16" presetID="22" presetClass="entr" presetSubtype="4" fill="hold" nodeType="withEffect">
                                  <p:stCondLst>
                                    <p:cond delay="0"/>
                                  </p:stCondLst>
                                  <p:childTnLst>
                                    <p:set>
                                      <p:cBhvr>
                                        <p:cTn id="17" dur="1" fill="hold">
                                          <p:stCondLst>
                                            <p:cond delay="0"/>
                                          </p:stCondLst>
                                        </p:cTn>
                                        <p:tgtEl>
                                          <p:spTgt spid="49"/>
                                        </p:tgtEl>
                                        <p:attrNameLst>
                                          <p:attrName>style.visibility</p:attrName>
                                        </p:attrNameLst>
                                      </p:cBhvr>
                                      <p:to>
                                        <p:strVal val="visible"/>
                                      </p:to>
                                    </p:set>
                                    <p:animEffect transition="in" filter="wipe(down)">
                                      <p:cBhvr>
                                        <p:cTn id="18" dur="300"/>
                                        <p:tgtEl>
                                          <p:spTgt spid="49"/>
                                        </p:tgtEl>
                                      </p:cBhvr>
                                    </p:animEffect>
                                  </p:childTnLst>
                                </p:cTn>
                              </p:par>
                            </p:childTnLst>
                          </p:cTn>
                        </p:par>
                        <p:par>
                          <p:cTn id="19" fill="hold">
                            <p:stCondLst>
                              <p:cond delay="900"/>
                            </p:stCondLst>
                            <p:childTnLst>
                              <p:par>
                                <p:cTn id="20" presetID="10" presetClass="entr" presetSubtype="0" fill="hold" grpId="0" nodeType="after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300"/>
                                        <p:tgtEl>
                                          <p:spTgt spid="21"/>
                                        </p:tgtEl>
                                      </p:cBhvr>
                                    </p:animEffect>
                                  </p:childTnLst>
                                </p:cTn>
                              </p:par>
                              <p:par>
                                <p:cTn id="23" presetID="22" presetClass="entr" presetSubtype="4" fill="hold" nodeType="withEffect">
                                  <p:stCondLst>
                                    <p:cond delay="0"/>
                                  </p:stCondLst>
                                  <p:childTnLst>
                                    <p:set>
                                      <p:cBhvr>
                                        <p:cTn id="24" dur="1" fill="hold">
                                          <p:stCondLst>
                                            <p:cond delay="0"/>
                                          </p:stCondLst>
                                        </p:cTn>
                                        <p:tgtEl>
                                          <p:spTgt spid="52"/>
                                        </p:tgtEl>
                                        <p:attrNameLst>
                                          <p:attrName>style.visibility</p:attrName>
                                        </p:attrNameLst>
                                      </p:cBhvr>
                                      <p:to>
                                        <p:strVal val="visible"/>
                                      </p:to>
                                    </p:set>
                                    <p:animEffect transition="in" filter="wipe(down)">
                                      <p:cBhvr>
                                        <p:cTn id="25" dur="300"/>
                                        <p:tgtEl>
                                          <p:spTgt spid="52"/>
                                        </p:tgtEl>
                                      </p:cBhvr>
                                    </p:animEffect>
                                  </p:childTnLst>
                                </p:cTn>
                              </p:par>
                            </p:childTnLst>
                          </p:cTn>
                        </p:par>
                        <p:par>
                          <p:cTn id="26" fill="hold">
                            <p:stCondLst>
                              <p:cond delay="1200"/>
                            </p:stCondLst>
                            <p:childTnLst>
                              <p:par>
                                <p:cTn id="27" presetID="10" presetClass="entr" presetSubtype="0" fill="hold" grpId="0" nodeType="after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fade">
                                      <p:cBhvr>
                                        <p:cTn id="29" dur="300"/>
                                        <p:tgtEl>
                                          <p:spTgt spid="23"/>
                                        </p:tgtEl>
                                      </p:cBhvr>
                                    </p:animEffect>
                                  </p:childTnLst>
                                </p:cTn>
                              </p:par>
                            </p:childTnLst>
                          </p:cTn>
                        </p:par>
                        <p:par>
                          <p:cTn id="30" fill="hold">
                            <p:stCondLst>
                              <p:cond delay="1500"/>
                            </p:stCondLst>
                            <p:childTnLst>
                              <p:par>
                                <p:cTn id="31" presetID="10" presetClass="entr" presetSubtype="0" fill="hold" grpId="0" nodeType="afterEffect">
                                  <p:stCondLst>
                                    <p:cond delay="0"/>
                                  </p:stCondLst>
                                  <p:childTnLst>
                                    <p:set>
                                      <p:cBhvr>
                                        <p:cTn id="32" dur="1" fill="hold">
                                          <p:stCondLst>
                                            <p:cond delay="0"/>
                                          </p:stCondLst>
                                        </p:cTn>
                                        <p:tgtEl>
                                          <p:spTgt spid="24"/>
                                        </p:tgtEl>
                                        <p:attrNameLst>
                                          <p:attrName>style.visibility</p:attrName>
                                        </p:attrNameLst>
                                      </p:cBhvr>
                                      <p:to>
                                        <p:strVal val="visible"/>
                                      </p:to>
                                    </p:set>
                                    <p:animEffect transition="in" filter="fade">
                                      <p:cBhvr>
                                        <p:cTn id="33" dur="300"/>
                                        <p:tgtEl>
                                          <p:spTgt spid="24"/>
                                        </p:tgtEl>
                                      </p:cBhvr>
                                    </p:animEffect>
                                  </p:childTnLst>
                                </p:cTn>
                              </p:par>
                            </p:childTnLst>
                          </p:cTn>
                        </p:par>
                        <p:par>
                          <p:cTn id="34" fill="hold">
                            <p:stCondLst>
                              <p:cond delay="1800"/>
                            </p:stCondLst>
                            <p:childTnLst>
                              <p:par>
                                <p:cTn id="35" presetID="10" presetClass="entr" presetSubtype="0" fill="hold" grpId="0" nodeType="after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fade">
                                      <p:cBhvr>
                                        <p:cTn id="37" dur="300"/>
                                        <p:tgtEl>
                                          <p:spTgt spid="26"/>
                                        </p:tgtEl>
                                      </p:cBhvr>
                                    </p:animEffect>
                                  </p:childTnLst>
                                </p:cTn>
                              </p:par>
                            </p:childTnLst>
                          </p:cTn>
                        </p:par>
                        <p:par>
                          <p:cTn id="38" fill="hold">
                            <p:stCondLst>
                              <p:cond delay="2100"/>
                            </p:stCondLst>
                            <p:childTnLst>
                              <p:par>
                                <p:cTn id="39" presetID="10" presetClass="entr" presetSubtype="0" fill="hold" grpId="0" nodeType="after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fade">
                                      <p:cBhvr>
                                        <p:cTn id="41" dur="300"/>
                                        <p:tgtEl>
                                          <p:spTgt spid="25"/>
                                        </p:tgtEl>
                                      </p:cBhvr>
                                    </p:animEffect>
                                  </p:childTnLst>
                                </p:cTn>
                              </p:par>
                            </p:childTnLst>
                          </p:cTn>
                        </p:par>
                        <p:par>
                          <p:cTn id="42" fill="hold">
                            <p:stCondLst>
                              <p:cond delay="2400"/>
                            </p:stCondLst>
                            <p:childTnLst>
                              <p:par>
                                <p:cTn id="43" presetID="10" presetClass="entr" presetSubtype="0" fill="hold" grpId="0" nodeType="afterEffect">
                                  <p:stCondLst>
                                    <p:cond delay="0"/>
                                  </p:stCondLst>
                                  <p:childTnLst>
                                    <p:set>
                                      <p:cBhvr>
                                        <p:cTn id="44" dur="1" fill="hold">
                                          <p:stCondLst>
                                            <p:cond delay="0"/>
                                          </p:stCondLst>
                                        </p:cTn>
                                        <p:tgtEl>
                                          <p:spTgt spid="27"/>
                                        </p:tgtEl>
                                        <p:attrNameLst>
                                          <p:attrName>style.visibility</p:attrName>
                                        </p:attrNameLst>
                                      </p:cBhvr>
                                      <p:to>
                                        <p:strVal val="visible"/>
                                      </p:to>
                                    </p:set>
                                    <p:animEffect transition="in" filter="fade">
                                      <p:cBhvr>
                                        <p:cTn id="45" dur="300"/>
                                        <p:tgtEl>
                                          <p:spTgt spid="27"/>
                                        </p:tgtEl>
                                      </p:cBhvr>
                                    </p:animEffect>
                                  </p:childTnLst>
                                </p:cTn>
                              </p:par>
                            </p:childTnLst>
                          </p:cTn>
                        </p:par>
                        <p:par>
                          <p:cTn id="46" fill="hold">
                            <p:stCondLst>
                              <p:cond delay="2700"/>
                            </p:stCondLst>
                            <p:childTnLst>
                              <p:par>
                                <p:cTn id="47" presetID="10" presetClass="entr" presetSubtype="0" fill="hold" grpId="0" nodeType="afterEffect">
                                  <p:stCondLst>
                                    <p:cond delay="0"/>
                                  </p:stCondLst>
                                  <p:childTnLst>
                                    <p:set>
                                      <p:cBhvr>
                                        <p:cTn id="48" dur="1" fill="hold">
                                          <p:stCondLst>
                                            <p:cond delay="0"/>
                                          </p:stCondLst>
                                        </p:cTn>
                                        <p:tgtEl>
                                          <p:spTgt spid="29"/>
                                        </p:tgtEl>
                                        <p:attrNameLst>
                                          <p:attrName>style.visibility</p:attrName>
                                        </p:attrNameLst>
                                      </p:cBhvr>
                                      <p:to>
                                        <p:strVal val="visible"/>
                                      </p:to>
                                    </p:set>
                                    <p:animEffect transition="in" filter="fade">
                                      <p:cBhvr>
                                        <p:cTn id="49" dur="300"/>
                                        <p:tgtEl>
                                          <p:spTgt spid="29"/>
                                        </p:tgtEl>
                                      </p:cBhvr>
                                    </p:animEffect>
                                  </p:childTnLst>
                                </p:cTn>
                              </p:par>
                            </p:childTnLst>
                          </p:cTn>
                        </p:par>
                        <p:par>
                          <p:cTn id="50" fill="hold">
                            <p:stCondLst>
                              <p:cond delay="3000"/>
                            </p:stCondLst>
                            <p:childTnLst>
                              <p:par>
                                <p:cTn id="51" presetID="10" presetClass="entr" presetSubtype="0" fill="hold" grpId="0" nodeType="afterEffect">
                                  <p:stCondLst>
                                    <p:cond delay="0"/>
                                  </p:stCondLst>
                                  <p:childTnLst>
                                    <p:set>
                                      <p:cBhvr>
                                        <p:cTn id="52" dur="1" fill="hold">
                                          <p:stCondLst>
                                            <p:cond delay="0"/>
                                          </p:stCondLst>
                                        </p:cTn>
                                        <p:tgtEl>
                                          <p:spTgt spid="28"/>
                                        </p:tgtEl>
                                        <p:attrNameLst>
                                          <p:attrName>style.visibility</p:attrName>
                                        </p:attrNameLst>
                                      </p:cBhvr>
                                      <p:to>
                                        <p:strVal val="visible"/>
                                      </p:to>
                                    </p:set>
                                    <p:animEffect transition="in" filter="fade">
                                      <p:cBhvr>
                                        <p:cTn id="53" dur="300"/>
                                        <p:tgtEl>
                                          <p:spTgt spid="28"/>
                                        </p:tgtEl>
                                      </p:cBhvr>
                                    </p:animEffect>
                                  </p:childTnLst>
                                </p:cTn>
                              </p:par>
                            </p:childTnLst>
                          </p:cTn>
                        </p:par>
                        <p:par>
                          <p:cTn id="54" fill="hold">
                            <p:stCondLst>
                              <p:cond delay="3300"/>
                            </p:stCondLst>
                            <p:childTnLst>
                              <p:par>
                                <p:cTn id="55" presetID="10" presetClass="entr" presetSubtype="0" fill="hold" grpId="0" nodeType="afterEffect">
                                  <p:stCondLst>
                                    <p:cond delay="0"/>
                                  </p:stCondLst>
                                  <p:childTnLst>
                                    <p:set>
                                      <p:cBhvr>
                                        <p:cTn id="56" dur="1" fill="hold">
                                          <p:stCondLst>
                                            <p:cond delay="0"/>
                                          </p:stCondLst>
                                        </p:cTn>
                                        <p:tgtEl>
                                          <p:spTgt spid="30"/>
                                        </p:tgtEl>
                                        <p:attrNameLst>
                                          <p:attrName>style.visibility</p:attrName>
                                        </p:attrNameLst>
                                      </p:cBhvr>
                                      <p:to>
                                        <p:strVal val="visible"/>
                                      </p:to>
                                    </p:set>
                                    <p:animEffect transition="in" filter="fade">
                                      <p:cBhvr>
                                        <p:cTn id="57" dur="300"/>
                                        <p:tgtEl>
                                          <p:spTgt spid="30"/>
                                        </p:tgtEl>
                                      </p:cBhvr>
                                    </p:animEffect>
                                  </p:childTnLst>
                                </p:cTn>
                              </p:par>
                            </p:childTnLst>
                          </p:cTn>
                        </p:par>
                        <p:par>
                          <p:cTn id="58" fill="hold">
                            <p:stCondLst>
                              <p:cond delay="3600"/>
                            </p:stCondLst>
                            <p:childTnLst>
                              <p:par>
                                <p:cTn id="59" presetID="10" presetClass="entr" presetSubtype="0" fill="hold" grpId="0" nodeType="afterEffect">
                                  <p:stCondLst>
                                    <p:cond delay="0"/>
                                  </p:stCondLst>
                                  <p:childTnLst>
                                    <p:set>
                                      <p:cBhvr>
                                        <p:cTn id="60" dur="1" fill="hold">
                                          <p:stCondLst>
                                            <p:cond delay="0"/>
                                          </p:stCondLst>
                                        </p:cTn>
                                        <p:tgtEl>
                                          <p:spTgt spid="31"/>
                                        </p:tgtEl>
                                        <p:attrNameLst>
                                          <p:attrName>style.visibility</p:attrName>
                                        </p:attrNameLst>
                                      </p:cBhvr>
                                      <p:to>
                                        <p:strVal val="visible"/>
                                      </p:to>
                                    </p:set>
                                    <p:animEffect transition="in" filter="fade">
                                      <p:cBhvr>
                                        <p:cTn id="61" dur="300"/>
                                        <p:tgtEl>
                                          <p:spTgt spid="31"/>
                                        </p:tgtEl>
                                      </p:cBhvr>
                                    </p:animEffect>
                                  </p:childTnLst>
                                </p:cTn>
                              </p:par>
                            </p:childTnLst>
                          </p:cTn>
                        </p:par>
                        <p:par>
                          <p:cTn id="62" fill="hold">
                            <p:stCondLst>
                              <p:cond delay="3900"/>
                            </p:stCondLst>
                            <p:childTnLst>
                              <p:par>
                                <p:cTn id="63" presetID="10" presetClass="entr" presetSubtype="0" fill="hold" grpId="0" nodeType="afterEffect">
                                  <p:stCondLst>
                                    <p:cond delay="0"/>
                                  </p:stCondLst>
                                  <p:childTnLst>
                                    <p:set>
                                      <p:cBhvr>
                                        <p:cTn id="64" dur="1" fill="hold">
                                          <p:stCondLst>
                                            <p:cond delay="0"/>
                                          </p:stCondLst>
                                        </p:cTn>
                                        <p:tgtEl>
                                          <p:spTgt spid="32"/>
                                        </p:tgtEl>
                                        <p:attrNameLst>
                                          <p:attrName>style.visibility</p:attrName>
                                        </p:attrNameLst>
                                      </p:cBhvr>
                                      <p:to>
                                        <p:strVal val="visible"/>
                                      </p:to>
                                    </p:set>
                                    <p:animEffect transition="in" filter="fade">
                                      <p:cBhvr>
                                        <p:cTn id="65" dur="300"/>
                                        <p:tgtEl>
                                          <p:spTgt spid="32"/>
                                        </p:tgtEl>
                                      </p:cBhvr>
                                    </p:animEffect>
                                  </p:childTnLst>
                                </p:cTn>
                              </p:par>
                              <p:par>
                                <p:cTn id="66" presetID="22" presetClass="entr" presetSubtype="4" fill="hold" nodeType="withEffect">
                                  <p:stCondLst>
                                    <p:cond delay="0"/>
                                  </p:stCondLst>
                                  <p:childTnLst>
                                    <p:set>
                                      <p:cBhvr>
                                        <p:cTn id="67" dur="1" fill="hold">
                                          <p:stCondLst>
                                            <p:cond delay="0"/>
                                          </p:stCondLst>
                                        </p:cTn>
                                        <p:tgtEl>
                                          <p:spTgt spid="37"/>
                                        </p:tgtEl>
                                        <p:attrNameLst>
                                          <p:attrName>style.visibility</p:attrName>
                                        </p:attrNameLst>
                                      </p:cBhvr>
                                      <p:to>
                                        <p:strVal val="visible"/>
                                      </p:to>
                                    </p:set>
                                    <p:animEffect transition="in" filter="wipe(down)">
                                      <p:cBhvr>
                                        <p:cTn id="68" dur="300"/>
                                        <p:tgtEl>
                                          <p:spTgt spid="37"/>
                                        </p:tgtEl>
                                      </p:cBhvr>
                                    </p:animEffect>
                                  </p:childTnLst>
                                </p:cTn>
                              </p:par>
                            </p:childTnLst>
                          </p:cTn>
                        </p:par>
                        <p:par>
                          <p:cTn id="69" fill="hold">
                            <p:stCondLst>
                              <p:cond delay="4200"/>
                            </p:stCondLst>
                            <p:childTnLst>
                              <p:par>
                                <p:cTn id="70" presetID="10" presetClass="entr" presetSubtype="0" fill="hold" grpId="0" nodeType="afterEffect">
                                  <p:stCondLst>
                                    <p:cond delay="0"/>
                                  </p:stCondLst>
                                  <p:childTnLst>
                                    <p:set>
                                      <p:cBhvr>
                                        <p:cTn id="71" dur="1" fill="hold">
                                          <p:stCondLst>
                                            <p:cond delay="0"/>
                                          </p:stCondLst>
                                        </p:cTn>
                                        <p:tgtEl>
                                          <p:spTgt spid="34"/>
                                        </p:tgtEl>
                                        <p:attrNameLst>
                                          <p:attrName>style.visibility</p:attrName>
                                        </p:attrNameLst>
                                      </p:cBhvr>
                                      <p:to>
                                        <p:strVal val="visible"/>
                                      </p:to>
                                    </p:set>
                                    <p:animEffect transition="in" filter="fade">
                                      <p:cBhvr>
                                        <p:cTn id="72" dur="300"/>
                                        <p:tgtEl>
                                          <p:spTgt spid="34"/>
                                        </p:tgtEl>
                                      </p:cBhvr>
                                    </p:animEffect>
                                  </p:childTnLst>
                                </p:cTn>
                              </p:par>
                              <p:par>
                                <p:cTn id="73" presetID="22" presetClass="entr" presetSubtype="4" fill="hold" nodeType="withEffect">
                                  <p:stCondLst>
                                    <p:cond delay="0"/>
                                  </p:stCondLst>
                                  <p:childTnLst>
                                    <p:set>
                                      <p:cBhvr>
                                        <p:cTn id="74" dur="1" fill="hold">
                                          <p:stCondLst>
                                            <p:cond delay="0"/>
                                          </p:stCondLst>
                                        </p:cTn>
                                        <p:tgtEl>
                                          <p:spTgt spid="43"/>
                                        </p:tgtEl>
                                        <p:attrNameLst>
                                          <p:attrName>style.visibility</p:attrName>
                                        </p:attrNameLst>
                                      </p:cBhvr>
                                      <p:to>
                                        <p:strVal val="visible"/>
                                      </p:to>
                                    </p:set>
                                    <p:animEffect transition="in" filter="wipe(down)">
                                      <p:cBhvr>
                                        <p:cTn id="75" dur="300"/>
                                        <p:tgtEl>
                                          <p:spTgt spid="43"/>
                                        </p:tgtEl>
                                      </p:cBhvr>
                                    </p:animEffect>
                                  </p:childTnLst>
                                </p:cTn>
                              </p:par>
                            </p:childTnLst>
                          </p:cTn>
                        </p:par>
                        <p:par>
                          <p:cTn id="76" fill="hold">
                            <p:stCondLst>
                              <p:cond delay="4500"/>
                            </p:stCondLst>
                            <p:childTnLst>
                              <p:par>
                                <p:cTn id="77" presetID="10" presetClass="entr" presetSubtype="0" fill="hold" grpId="0" nodeType="afterEffect">
                                  <p:stCondLst>
                                    <p:cond delay="0"/>
                                  </p:stCondLst>
                                  <p:childTnLst>
                                    <p:set>
                                      <p:cBhvr>
                                        <p:cTn id="78" dur="1" fill="hold">
                                          <p:stCondLst>
                                            <p:cond delay="0"/>
                                          </p:stCondLst>
                                        </p:cTn>
                                        <p:tgtEl>
                                          <p:spTgt spid="35"/>
                                        </p:tgtEl>
                                        <p:attrNameLst>
                                          <p:attrName>style.visibility</p:attrName>
                                        </p:attrNameLst>
                                      </p:cBhvr>
                                      <p:to>
                                        <p:strVal val="visible"/>
                                      </p:to>
                                    </p:set>
                                    <p:animEffect transition="in" filter="fade">
                                      <p:cBhvr>
                                        <p:cTn id="79" dur="300"/>
                                        <p:tgtEl>
                                          <p:spTgt spid="35"/>
                                        </p:tgtEl>
                                      </p:cBhvr>
                                    </p:animEffect>
                                  </p:childTnLst>
                                </p:cTn>
                              </p:par>
                              <p:par>
                                <p:cTn id="80" presetID="22" presetClass="entr" presetSubtype="4" fill="hold" nodeType="withEffect">
                                  <p:stCondLst>
                                    <p:cond delay="0"/>
                                  </p:stCondLst>
                                  <p:childTnLst>
                                    <p:set>
                                      <p:cBhvr>
                                        <p:cTn id="81" dur="1" fill="hold">
                                          <p:stCondLst>
                                            <p:cond delay="0"/>
                                          </p:stCondLst>
                                        </p:cTn>
                                        <p:tgtEl>
                                          <p:spTgt spid="45"/>
                                        </p:tgtEl>
                                        <p:attrNameLst>
                                          <p:attrName>style.visibility</p:attrName>
                                        </p:attrNameLst>
                                      </p:cBhvr>
                                      <p:to>
                                        <p:strVal val="visible"/>
                                      </p:to>
                                    </p:set>
                                    <p:animEffect transition="in" filter="wipe(down)">
                                      <p:cBhvr>
                                        <p:cTn id="82" dur="3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2" grpId="0"/>
      <p:bldP spid="23" grpId="0"/>
      <p:bldP spid="24" grpId="0"/>
      <p:bldP spid="25" grpId="0"/>
      <p:bldP spid="26" grpId="0"/>
      <p:bldP spid="27" grpId="0"/>
      <p:bldP spid="28" grpId="0"/>
      <p:bldP spid="29" grpId="0"/>
      <p:bldP spid="30" grpId="0"/>
      <p:bldP spid="31" grpId="0"/>
      <p:bldP spid="32" grpId="0"/>
      <p:bldP spid="34" grpId="0"/>
      <p:bldP spid="35"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17233B"/>
        </a:solidFill>
        <a:effectLst/>
      </p:bgPr>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0E625E5B-2EA0-9140-83E3-1D51AA975FE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91183" y="-18178"/>
            <a:ext cx="13774366" cy="11046769"/>
          </a:xfrm>
          <a:prstGeom prst="rect">
            <a:avLst/>
          </a:prstGeom>
        </p:spPr>
      </p:pic>
      <p:sp>
        <p:nvSpPr>
          <p:cNvPr id="6" name="Rectangle 5">
            <a:extLst>
              <a:ext uri="{FF2B5EF4-FFF2-40B4-BE49-F238E27FC236}">
                <a16:creationId xmlns:a16="http://schemas.microsoft.com/office/drawing/2014/main" id="{451CD85D-465C-C342-AC75-B45F276201E8}"/>
              </a:ext>
            </a:extLst>
          </p:cNvPr>
          <p:cNvSpPr/>
          <p:nvPr/>
        </p:nvSpPr>
        <p:spPr>
          <a:xfrm>
            <a:off x="-791183" y="0"/>
            <a:ext cx="5486400" cy="6858000"/>
          </a:xfrm>
          <a:prstGeom prst="rect">
            <a:avLst/>
          </a:prstGeom>
          <a:solidFill>
            <a:srgbClr val="17233B">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8" name="Rectangle 7">
            <a:extLst>
              <a:ext uri="{FF2B5EF4-FFF2-40B4-BE49-F238E27FC236}">
                <a16:creationId xmlns:a16="http://schemas.microsoft.com/office/drawing/2014/main" id="{0D01DF71-D9B2-3849-9FEC-9C616FD929C4}"/>
              </a:ext>
            </a:extLst>
          </p:cNvPr>
          <p:cNvSpPr/>
          <p:nvPr/>
        </p:nvSpPr>
        <p:spPr>
          <a:xfrm>
            <a:off x="666478" y="2262982"/>
            <a:ext cx="4399297" cy="1348061"/>
          </a:xfrm>
          <a:prstGeom prst="rect">
            <a:avLst/>
          </a:prstGeom>
        </p:spPr>
        <p:txBody>
          <a:bodyPr wrap="square">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3400" b="1" i="0" u="none" strike="noStrike" kern="1200" cap="none" spc="30" normalizeH="0" baseline="0" noProof="0" dirty="0">
                <a:ln>
                  <a:noFill/>
                </a:ln>
                <a:solidFill>
                  <a:prstClr val="white"/>
                </a:solidFill>
                <a:effectLst/>
                <a:uLnTx/>
                <a:uFillTx/>
                <a:latin typeface="Barlow Condensed" pitchFamily="2" charset="77"/>
                <a:ea typeface="+mn-ea"/>
                <a:cs typeface="+mn-cs"/>
              </a:rPr>
              <a:t>WE ENFORCE MORE THAN </a:t>
            </a:r>
            <a:br>
              <a:rPr kumimoji="0" lang="en-US" sz="3400" b="1" i="0" u="none" strike="noStrike" kern="1200" cap="none" spc="30" normalizeH="0" baseline="0" noProof="0" dirty="0">
                <a:ln>
                  <a:noFill/>
                </a:ln>
                <a:solidFill>
                  <a:prstClr val="white"/>
                </a:solidFill>
                <a:effectLst/>
                <a:uLnTx/>
                <a:uFillTx/>
                <a:latin typeface="Barlow Condensed" pitchFamily="2" charset="77"/>
                <a:ea typeface="+mn-ea"/>
                <a:cs typeface="+mn-cs"/>
              </a:rPr>
            </a:br>
            <a:r>
              <a:rPr kumimoji="0" lang="en-US" sz="3400" b="1" i="0" u="none" strike="noStrike" kern="1200" cap="none" spc="30" normalizeH="0" baseline="0" noProof="0" dirty="0">
                <a:ln>
                  <a:noFill/>
                </a:ln>
                <a:solidFill>
                  <a:srgbClr val="F8BE21"/>
                </a:solidFill>
                <a:effectLst/>
                <a:uLnTx/>
                <a:uFillTx/>
                <a:latin typeface="Barlow Condensed" pitchFamily="2" charset="77"/>
                <a:ea typeface="+mn-ea"/>
                <a:cs typeface="+mn-cs"/>
              </a:rPr>
              <a:t>200</a:t>
            </a:r>
            <a:r>
              <a:rPr kumimoji="0" lang="en-US" sz="3400" b="1" i="0" u="none" strike="noStrike" kern="1200" cap="none" spc="30" normalizeH="0" baseline="0" noProof="0" dirty="0">
                <a:ln>
                  <a:noFill/>
                </a:ln>
                <a:solidFill>
                  <a:prstClr val="white"/>
                </a:solidFill>
                <a:effectLst/>
                <a:uLnTx/>
                <a:uFillTx/>
                <a:latin typeface="Barlow Condensed" pitchFamily="2" charset="77"/>
                <a:ea typeface="+mn-ea"/>
                <a:cs typeface="+mn-cs"/>
              </a:rPr>
              <a:t> FEDERAL STATUTES RELATED TO:</a:t>
            </a:r>
          </a:p>
        </p:txBody>
      </p:sp>
      <p:sp>
        <p:nvSpPr>
          <p:cNvPr id="9" name="Rectangle 8">
            <a:extLst>
              <a:ext uri="{FF2B5EF4-FFF2-40B4-BE49-F238E27FC236}">
                <a16:creationId xmlns:a16="http://schemas.microsoft.com/office/drawing/2014/main" id="{FA86666C-DF81-3441-B517-9BD48CB4A65B}"/>
              </a:ext>
            </a:extLst>
          </p:cNvPr>
          <p:cNvSpPr/>
          <p:nvPr/>
        </p:nvSpPr>
        <p:spPr>
          <a:xfrm>
            <a:off x="666479" y="3913915"/>
            <a:ext cx="2556265" cy="180049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2400" b="1" i="0" u="none" strike="noStrike" kern="1200" cap="none" spc="0" normalizeH="0" baseline="0" noProof="0" dirty="0">
                <a:ln>
                  <a:noFill/>
                </a:ln>
                <a:solidFill>
                  <a:srgbClr val="F8BE21"/>
                </a:solidFill>
                <a:effectLst/>
                <a:uLnTx/>
                <a:uFillTx/>
                <a:latin typeface="Barlow Condensed SemiBold" pitchFamily="2" charset="77"/>
                <a:ea typeface="+mn-ea"/>
                <a:cs typeface="+mn-cs"/>
              </a:rPr>
              <a:t>/ </a:t>
            </a:r>
            <a:r>
              <a:rPr kumimoji="0" lang="en-US" sz="2400" b="1" i="0" u="none" strike="noStrike" kern="1200" cap="none" spc="0" normalizeH="0" baseline="0" noProof="0" dirty="0">
                <a:ln>
                  <a:noFill/>
                </a:ln>
                <a:solidFill>
                  <a:prstClr val="white"/>
                </a:solidFill>
                <a:effectLst/>
                <a:uLnTx/>
                <a:uFillTx/>
                <a:latin typeface="Barlow Condensed SemiBold" pitchFamily="2" charset="77"/>
                <a:ea typeface="+mn-ea"/>
                <a:cs typeface="+mn-cs"/>
              </a:rPr>
              <a:t> </a:t>
            </a:r>
            <a:r>
              <a:rPr lang="en-US" sz="2400" b="1" dirty="0">
                <a:solidFill>
                  <a:prstClr val="white"/>
                </a:solidFill>
                <a:latin typeface="Barlow Condensed SemiBold" pitchFamily="2" charset="77"/>
              </a:rPr>
              <a:t>Narcotics</a:t>
            </a:r>
            <a:endParaRPr kumimoji="0" lang="en-US" sz="2400" b="1" i="0" u="none" strike="noStrike" kern="1200" cap="none" spc="0" normalizeH="0" baseline="0" noProof="0" dirty="0">
              <a:ln>
                <a:noFill/>
              </a:ln>
              <a:solidFill>
                <a:prstClr val="white"/>
              </a:solidFill>
              <a:effectLst/>
              <a:uLnTx/>
              <a:uFillTx/>
              <a:latin typeface="Barlow Condensed SemiBold" pitchFamily="2" charset="77"/>
              <a:ea typeface="+mn-ea"/>
              <a:cs typeface="+mn-cs"/>
            </a:endParaRP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2400" b="1" i="0" u="none" strike="noStrike" kern="1200" cap="none" spc="0" normalizeH="0" baseline="0" noProof="0" dirty="0">
                <a:ln>
                  <a:noFill/>
                </a:ln>
                <a:solidFill>
                  <a:srgbClr val="F8BE21"/>
                </a:solidFill>
                <a:effectLst/>
                <a:uLnTx/>
                <a:uFillTx/>
                <a:latin typeface="Barlow Condensed SemiBold" pitchFamily="2" charset="77"/>
                <a:ea typeface="+mn-ea"/>
                <a:cs typeface="+mn-cs"/>
              </a:rPr>
              <a:t>/ </a:t>
            </a:r>
            <a:r>
              <a:rPr kumimoji="0" lang="en-US" sz="2400" b="1" i="0" u="none" strike="noStrike" kern="1200" cap="none" spc="0" normalizeH="0" baseline="0" noProof="0" dirty="0">
                <a:ln>
                  <a:noFill/>
                </a:ln>
                <a:solidFill>
                  <a:prstClr val="white"/>
                </a:solidFill>
                <a:effectLst/>
                <a:uLnTx/>
                <a:uFillTx/>
                <a:latin typeface="Barlow Condensed SemiBold" pitchFamily="2" charset="77"/>
                <a:ea typeface="+mn-ea"/>
                <a:cs typeface="+mn-cs"/>
              </a:rPr>
              <a:t> Violent Crimes</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2400" b="1" i="0" u="none" strike="noStrike" kern="1200" cap="none" spc="0" normalizeH="0" baseline="0" noProof="0" dirty="0">
                <a:ln>
                  <a:noFill/>
                </a:ln>
                <a:solidFill>
                  <a:srgbClr val="F8BE21"/>
                </a:solidFill>
                <a:effectLst/>
                <a:uLnTx/>
                <a:uFillTx/>
                <a:latin typeface="Barlow Condensed SemiBold" pitchFamily="2" charset="77"/>
                <a:ea typeface="+mn-ea"/>
                <a:cs typeface="+mn-cs"/>
              </a:rPr>
              <a:t>/ </a:t>
            </a:r>
            <a:r>
              <a:rPr kumimoji="0" lang="en-US" sz="2400" b="1" i="0" u="none" strike="noStrike" kern="1200" cap="none" spc="0" normalizeH="0" baseline="0" noProof="0" dirty="0">
                <a:ln>
                  <a:noFill/>
                </a:ln>
                <a:solidFill>
                  <a:prstClr val="white"/>
                </a:solidFill>
                <a:effectLst/>
                <a:uLnTx/>
                <a:uFillTx/>
                <a:latin typeface="Barlow Condensed SemiBold" pitchFamily="2" charset="77"/>
                <a:ea typeface="+mn-ea"/>
                <a:cs typeface="+mn-cs"/>
              </a:rPr>
              <a:t> Cybercrimes</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2400" b="1" i="0" u="none" strike="noStrike" kern="1200" cap="none" spc="0" normalizeH="0" baseline="0" noProof="0" dirty="0">
                <a:ln>
                  <a:noFill/>
                </a:ln>
                <a:solidFill>
                  <a:srgbClr val="F8BE21"/>
                </a:solidFill>
                <a:effectLst/>
                <a:uLnTx/>
                <a:uFillTx/>
                <a:latin typeface="Barlow Condensed SemiBold" pitchFamily="2" charset="77"/>
                <a:ea typeface="+mn-ea"/>
                <a:cs typeface="+mn-cs"/>
              </a:rPr>
              <a:t>/  </a:t>
            </a:r>
            <a:r>
              <a:rPr lang="en-US" sz="2400" b="1" dirty="0">
                <a:solidFill>
                  <a:prstClr val="white"/>
                </a:solidFill>
                <a:latin typeface="Barlow Condensed SemiBold" pitchFamily="2" charset="77"/>
              </a:rPr>
              <a:t>Dangerous</a:t>
            </a:r>
            <a:r>
              <a:rPr kumimoji="0" lang="en-US" sz="2400" b="1" i="0" u="none" strike="noStrike" kern="1200" cap="none" spc="0" normalizeH="0" baseline="0" noProof="0" dirty="0">
                <a:ln>
                  <a:noFill/>
                </a:ln>
                <a:solidFill>
                  <a:prstClr val="white"/>
                </a:solidFill>
                <a:effectLst/>
                <a:uLnTx/>
                <a:uFillTx/>
                <a:latin typeface="Barlow Condensed SemiBold" pitchFamily="2" charset="77"/>
                <a:ea typeface="+mn-ea"/>
                <a:cs typeface="+mn-cs"/>
              </a:rPr>
              <a:t> Mail</a:t>
            </a:r>
          </a:p>
        </p:txBody>
      </p:sp>
      <p:pic>
        <p:nvPicPr>
          <p:cNvPr id="10" name="Picture 9" descr="A close up of a sign&#10;&#10;Description automatically generated">
            <a:extLst>
              <a:ext uri="{FF2B5EF4-FFF2-40B4-BE49-F238E27FC236}">
                <a16:creationId xmlns:a16="http://schemas.microsoft.com/office/drawing/2014/main" id="{9E7599F6-060E-AC41-9958-73DBA4A185B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0040" y="320040"/>
            <a:ext cx="1234440" cy="1234440"/>
          </a:xfrm>
          <a:prstGeom prst="rect">
            <a:avLst/>
          </a:prstGeom>
        </p:spPr>
      </p:pic>
      <p:sp>
        <p:nvSpPr>
          <p:cNvPr id="11" name="Rectangle 10">
            <a:extLst>
              <a:ext uri="{FF2B5EF4-FFF2-40B4-BE49-F238E27FC236}">
                <a16:creationId xmlns:a16="http://schemas.microsoft.com/office/drawing/2014/main" id="{C831A009-A754-A542-B9F3-8E2439AF044A}"/>
              </a:ext>
            </a:extLst>
          </p:cNvPr>
          <p:cNvSpPr/>
          <p:nvPr/>
        </p:nvSpPr>
        <p:spPr>
          <a:xfrm>
            <a:off x="3222744" y="3913915"/>
            <a:ext cx="2126496" cy="135421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2400" b="1" i="0" u="none" strike="noStrike" kern="1200" cap="none" spc="0" normalizeH="0" baseline="0" noProof="0" dirty="0">
                <a:ln>
                  <a:noFill/>
                </a:ln>
                <a:solidFill>
                  <a:srgbClr val="F8BE21"/>
                </a:solidFill>
                <a:effectLst/>
                <a:uLnTx/>
                <a:uFillTx/>
                <a:latin typeface="Barlow Condensed SemiBold" pitchFamily="2" charset="77"/>
                <a:ea typeface="+mn-ea"/>
                <a:cs typeface="+mn-cs"/>
              </a:rPr>
              <a:t>/ </a:t>
            </a:r>
            <a:r>
              <a:rPr kumimoji="0" lang="en-US" sz="2400" b="1" i="0" u="none" strike="noStrike" kern="1200" cap="none" spc="0" normalizeH="0" baseline="0" noProof="0" dirty="0">
                <a:ln>
                  <a:noFill/>
                </a:ln>
                <a:solidFill>
                  <a:prstClr val="white"/>
                </a:solidFill>
                <a:effectLst/>
                <a:uLnTx/>
                <a:uFillTx/>
                <a:latin typeface="Barlow Condensed SemiBold" pitchFamily="2" charset="77"/>
                <a:ea typeface="+mn-ea"/>
                <a:cs typeface="+mn-cs"/>
              </a:rPr>
              <a:t> Mail Fraud</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2400" b="1" i="0" u="none" strike="noStrike" kern="1200" cap="none" spc="0" normalizeH="0" baseline="0" noProof="0" dirty="0">
                <a:ln>
                  <a:noFill/>
                </a:ln>
                <a:solidFill>
                  <a:srgbClr val="F8BE21"/>
                </a:solidFill>
                <a:effectLst/>
                <a:uLnTx/>
                <a:uFillTx/>
                <a:latin typeface="Barlow Condensed SemiBold" pitchFamily="2" charset="77"/>
                <a:ea typeface="+mn-ea"/>
                <a:cs typeface="+mn-cs"/>
              </a:rPr>
              <a:t>/  </a:t>
            </a:r>
            <a:r>
              <a:rPr kumimoji="0" lang="en-US" sz="2400" b="1" i="0" u="none" strike="noStrike" kern="1200" cap="none" spc="0" normalizeH="0" baseline="0" noProof="0" dirty="0">
                <a:ln>
                  <a:noFill/>
                </a:ln>
                <a:solidFill>
                  <a:prstClr val="white"/>
                </a:solidFill>
                <a:effectLst/>
                <a:uLnTx/>
                <a:uFillTx/>
                <a:latin typeface="Barlow Condensed SemiBold" pitchFamily="2" charset="77"/>
                <a:ea typeface="+mn-ea"/>
                <a:cs typeface="+mn-cs"/>
              </a:rPr>
              <a:t>Mail Theft</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2400" b="1" i="0" u="none" strike="noStrike" kern="1200" cap="none" spc="0" normalizeH="0" baseline="0" noProof="0" dirty="0">
                <a:ln>
                  <a:noFill/>
                </a:ln>
                <a:solidFill>
                  <a:srgbClr val="F8BE21"/>
                </a:solidFill>
                <a:effectLst/>
                <a:uLnTx/>
                <a:uFillTx/>
                <a:latin typeface="Barlow Condensed SemiBold" pitchFamily="2" charset="77"/>
                <a:ea typeface="+mn-ea"/>
                <a:cs typeface="+mn-cs"/>
              </a:rPr>
              <a:t>/  </a:t>
            </a:r>
            <a:r>
              <a:rPr kumimoji="0" lang="en-US" sz="2400" b="1" i="0" u="none" strike="noStrike" kern="1200" cap="none" spc="0" normalizeH="0" baseline="0" noProof="0" dirty="0">
                <a:ln>
                  <a:noFill/>
                </a:ln>
                <a:solidFill>
                  <a:prstClr val="white"/>
                </a:solidFill>
                <a:effectLst/>
                <a:uLnTx/>
                <a:uFillTx/>
                <a:latin typeface="Barlow Condensed SemiBold" pitchFamily="2" charset="77"/>
                <a:ea typeface="+mn-ea"/>
                <a:cs typeface="+mn-cs"/>
              </a:rPr>
              <a:t>And more…</a:t>
            </a:r>
          </a:p>
        </p:txBody>
      </p:sp>
    </p:spTree>
    <p:extLst>
      <p:ext uri="{BB962C8B-B14F-4D97-AF65-F5344CB8AC3E}">
        <p14:creationId xmlns:p14="http://schemas.microsoft.com/office/powerpoint/2010/main" val="541805191"/>
      </p:ext>
    </p:extLst>
  </p:cSld>
  <p:clrMapOvr>
    <a:masterClrMapping/>
  </p:clrMapOvr>
  <mc:AlternateContent xmlns:mc="http://schemas.openxmlformats.org/markup-compatibility/2006" xmlns:p14="http://schemas.microsoft.com/office/powerpoint/2010/main">
    <mc:Choice Requires="p14">
      <p:transition spd="slow" p14:dur="800">
        <p14:flythrough dir="ou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par>
                          <p:cTn id="11" fill="hold">
                            <p:stCondLst>
                              <p:cond delay="500"/>
                            </p:stCondLst>
                            <p:childTnLst>
                              <p:par>
                                <p:cTn id="12" presetID="42" presetClass="entr" presetSubtype="0"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500"/>
                                        <p:tgtEl>
                                          <p:spTgt spid="9"/>
                                        </p:tgtEl>
                                      </p:cBhvr>
                                    </p:animEffect>
                                    <p:anim calcmode="lin" valueType="num">
                                      <p:cBhvr>
                                        <p:cTn id="15" dur="500" fill="hold"/>
                                        <p:tgtEl>
                                          <p:spTgt spid="9"/>
                                        </p:tgtEl>
                                        <p:attrNameLst>
                                          <p:attrName>ppt_x</p:attrName>
                                        </p:attrNameLst>
                                      </p:cBhvr>
                                      <p:tavLst>
                                        <p:tav tm="0">
                                          <p:val>
                                            <p:strVal val="#ppt_x"/>
                                          </p:val>
                                        </p:tav>
                                        <p:tav tm="100000">
                                          <p:val>
                                            <p:strVal val="#ppt_x"/>
                                          </p:val>
                                        </p:tav>
                                      </p:tavLst>
                                    </p:anim>
                                    <p:anim calcmode="lin" valueType="num">
                                      <p:cBhvr>
                                        <p:cTn id="16" dur="500" fill="hold"/>
                                        <p:tgtEl>
                                          <p:spTgt spid="9"/>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42" presetClass="entr" presetSubtype="0"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anim calcmode="lin" valueType="num">
                                      <p:cBhvr>
                                        <p:cTn id="21" dur="500" fill="hold"/>
                                        <p:tgtEl>
                                          <p:spTgt spid="11"/>
                                        </p:tgtEl>
                                        <p:attrNameLst>
                                          <p:attrName>ppt_x</p:attrName>
                                        </p:attrNameLst>
                                      </p:cBhvr>
                                      <p:tavLst>
                                        <p:tav tm="0">
                                          <p:val>
                                            <p:strVal val="#ppt_x"/>
                                          </p:val>
                                        </p:tav>
                                        <p:tav tm="100000">
                                          <p:val>
                                            <p:strVal val="#ppt_x"/>
                                          </p:val>
                                        </p:tav>
                                      </p:tavLst>
                                    </p:anim>
                                    <p:anim calcmode="lin" valueType="num">
                                      <p:cBhvr>
                                        <p:cTn id="22" dur="5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2C9F0B7-D2A0-4028-BC05-BFE0BB0C060D}"/>
              </a:ext>
            </a:extLst>
          </p:cNvPr>
          <p:cNvSpPr/>
          <p:nvPr/>
        </p:nvSpPr>
        <p:spPr>
          <a:xfrm>
            <a:off x="-68094" y="-77821"/>
            <a:ext cx="12402766" cy="7140102"/>
          </a:xfrm>
          <a:prstGeom prst="rect">
            <a:avLst/>
          </a:prstGeom>
          <a:solidFill>
            <a:srgbClr val="17233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889" name="1 Título"/>
          <p:cNvSpPr txBox="1">
            <a:spLocks/>
          </p:cNvSpPr>
          <p:nvPr/>
        </p:nvSpPr>
        <p:spPr bwMode="auto">
          <a:xfrm>
            <a:off x="1713250" y="285750"/>
            <a:ext cx="8716962" cy="863600"/>
          </a:xfrm>
          <a:prstGeom prst="rect">
            <a:avLst/>
          </a:prstGeom>
          <a:noFill/>
          <a:ln w="9525">
            <a:noFill/>
            <a:miter lim="800000"/>
            <a:headEnd/>
            <a:tailEnd/>
          </a:ln>
        </p:spPr>
        <p:txBody>
          <a:bodyPr anchor="ctr"/>
          <a:lstStyle/>
          <a:p>
            <a:pPr>
              <a:lnSpc>
                <a:spcPts val="5763"/>
              </a:lnSpc>
            </a:pPr>
            <a:r>
              <a:rPr lang="es-HN" sz="5400" b="1" dirty="0">
                <a:solidFill>
                  <a:srgbClr val="F8BE21"/>
                </a:solidFill>
                <a:latin typeface="Barlow Condensed Medium" panose="020B0604020202020204" charset="0"/>
              </a:rPr>
              <a:t>OUR PARTNERSHIPS</a:t>
            </a:r>
          </a:p>
        </p:txBody>
      </p:sp>
      <p:sp>
        <p:nvSpPr>
          <p:cNvPr id="8" name="1 Título"/>
          <p:cNvSpPr txBox="1">
            <a:spLocks/>
          </p:cNvSpPr>
          <p:nvPr/>
        </p:nvSpPr>
        <p:spPr bwMode="auto">
          <a:xfrm>
            <a:off x="1713250" y="800100"/>
            <a:ext cx="8716962" cy="863600"/>
          </a:xfrm>
          <a:prstGeom prst="rect">
            <a:avLst/>
          </a:prstGeom>
          <a:noFill/>
          <a:ln>
            <a:noFill/>
          </a:ln>
        </p:spPr>
        <p:txBody>
          <a:bodyPr anchor="ctr"/>
          <a:lstStyle>
            <a:lvl1pPr eaLnBrk="0" hangingPunct="0">
              <a:defRPr sz="2400">
                <a:solidFill>
                  <a:schemeClr val="tx1"/>
                </a:solidFill>
                <a:latin typeface="Arial" charset="0"/>
                <a:ea typeface="ＭＳ Ｐゴシック" pitchFamily="-1" charset="-128"/>
              </a:defRPr>
            </a:lvl1pPr>
            <a:lvl2pPr marL="37931725" indent="-37474525" eaLnBrk="0" hangingPunct="0">
              <a:defRPr sz="2400">
                <a:solidFill>
                  <a:schemeClr val="tx1"/>
                </a:solidFill>
                <a:latin typeface="Arial" charset="0"/>
                <a:ea typeface="ＭＳ Ｐゴシック" pitchFamily="-1" charset="-128"/>
              </a:defRPr>
            </a:lvl2pPr>
            <a:lvl3pPr eaLnBrk="0" hangingPunct="0">
              <a:defRPr sz="2400">
                <a:solidFill>
                  <a:schemeClr val="tx1"/>
                </a:solidFill>
                <a:latin typeface="Arial" charset="0"/>
                <a:ea typeface="ＭＳ Ｐゴシック" pitchFamily="-1" charset="-128"/>
              </a:defRPr>
            </a:lvl3pPr>
            <a:lvl4pPr eaLnBrk="0" hangingPunct="0">
              <a:defRPr sz="2400">
                <a:solidFill>
                  <a:schemeClr val="tx1"/>
                </a:solidFill>
                <a:latin typeface="Arial" charset="0"/>
                <a:ea typeface="ＭＳ Ｐゴシック" pitchFamily="-1" charset="-128"/>
              </a:defRPr>
            </a:lvl4pPr>
            <a:lvl5pPr eaLnBrk="0" hangingPunct="0">
              <a:defRPr sz="2400">
                <a:solidFill>
                  <a:schemeClr val="tx1"/>
                </a:solidFill>
                <a:latin typeface="Arial" charset="0"/>
                <a:ea typeface="ＭＳ Ｐゴシック" pitchFamily="-1" charset="-128"/>
              </a:defRPr>
            </a:lvl5pPr>
            <a:lvl6pPr marL="457200" eaLnBrk="0" fontAlgn="base" hangingPunct="0">
              <a:spcBef>
                <a:spcPct val="0"/>
              </a:spcBef>
              <a:spcAft>
                <a:spcPct val="0"/>
              </a:spcAft>
              <a:defRPr sz="2400">
                <a:solidFill>
                  <a:schemeClr val="tx1"/>
                </a:solidFill>
                <a:latin typeface="Arial" charset="0"/>
                <a:ea typeface="ＭＳ Ｐゴシック" pitchFamily="-1" charset="-128"/>
              </a:defRPr>
            </a:lvl6pPr>
            <a:lvl7pPr marL="914400" eaLnBrk="0" fontAlgn="base" hangingPunct="0">
              <a:spcBef>
                <a:spcPct val="0"/>
              </a:spcBef>
              <a:spcAft>
                <a:spcPct val="0"/>
              </a:spcAft>
              <a:defRPr sz="2400">
                <a:solidFill>
                  <a:schemeClr val="tx1"/>
                </a:solidFill>
                <a:latin typeface="Arial" charset="0"/>
                <a:ea typeface="ＭＳ Ｐゴシック" pitchFamily="-1" charset="-128"/>
              </a:defRPr>
            </a:lvl7pPr>
            <a:lvl8pPr marL="1371600" eaLnBrk="0" fontAlgn="base" hangingPunct="0">
              <a:spcBef>
                <a:spcPct val="0"/>
              </a:spcBef>
              <a:spcAft>
                <a:spcPct val="0"/>
              </a:spcAft>
              <a:defRPr sz="2400">
                <a:solidFill>
                  <a:schemeClr val="tx1"/>
                </a:solidFill>
                <a:latin typeface="Arial" charset="0"/>
                <a:ea typeface="ＭＳ Ｐゴシック" pitchFamily="-1" charset="-128"/>
              </a:defRPr>
            </a:lvl8pPr>
            <a:lvl9pPr marL="1828800" eaLnBrk="0" fontAlgn="base" hangingPunct="0">
              <a:spcBef>
                <a:spcPct val="0"/>
              </a:spcBef>
              <a:spcAft>
                <a:spcPct val="0"/>
              </a:spcAft>
              <a:defRPr sz="2400">
                <a:solidFill>
                  <a:schemeClr val="tx1"/>
                </a:solidFill>
                <a:latin typeface="Arial" charset="0"/>
                <a:ea typeface="ＭＳ Ｐゴシック" pitchFamily="-1" charset="-128"/>
              </a:defRPr>
            </a:lvl9pPr>
          </a:lstStyle>
          <a:p>
            <a:pPr eaLnBrk="1" hangingPunct="1">
              <a:lnSpc>
                <a:spcPts val="5763"/>
              </a:lnSpc>
              <a:defRPr/>
            </a:pPr>
            <a:r>
              <a:rPr lang="en-US" sz="3200" b="1" cap="all" dirty="0">
                <a:solidFill>
                  <a:schemeClr val="bg1"/>
                </a:solidFill>
                <a:latin typeface="Barlow Condensed" panose="020B0604020202020204" charset="0"/>
              </a:rPr>
              <a:t>DOMESTIC &amp; International</a:t>
            </a:r>
          </a:p>
        </p:txBody>
      </p:sp>
      <p:sp>
        <p:nvSpPr>
          <p:cNvPr id="37891" name="2 Marcador de contenido"/>
          <p:cNvSpPr txBox="1">
            <a:spLocks/>
          </p:cNvSpPr>
          <p:nvPr/>
        </p:nvSpPr>
        <p:spPr bwMode="auto">
          <a:xfrm>
            <a:off x="7070929" y="1676400"/>
            <a:ext cx="4329891" cy="3886200"/>
          </a:xfrm>
          <a:prstGeom prst="rect">
            <a:avLst/>
          </a:prstGeom>
          <a:noFill/>
          <a:ln w="9525">
            <a:noFill/>
            <a:miter lim="800000"/>
            <a:headEnd/>
            <a:tailEnd/>
          </a:ln>
        </p:spPr>
        <p:txBody>
          <a:bodyPr/>
          <a:lstStyle/>
          <a:p>
            <a:pPr marL="114300" indent="-114300">
              <a:lnSpc>
                <a:spcPct val="120000"/>
              </a:lnSpc>
            </a:pPr>
            <a:r>
              <a:rPr lang="en-US" b="1" dirty="0">
                <a:solidFill>
                  <a:srgbClr val="F8BE21"/>
                </a:solidFill>
                <a:latin typeface="Barlow Condensed SemiBold" panose="020B0604020202020204" charset="0"/>
              </a:rPr>
              <a:t>TASK FORCES</a:t>
            </a:r>
          </a:p>
          <a:p>
            <a:pPr marL="114300" lvl="1" indent="-114300">
              <a:lnSpc>
                <a:spcPct val="120000"/>
              </a:lnSpc>
              <a:buFont typeface="Arial" charset="0"/>
              <a:buChar char="•"/>
            </a:pPr>
            <a:r>
              <a:rPr lang="en-US" sz="1600" dirty="0">
                <a:solidFill>
                  <a:schemeClr val="bg1"/>
                </a:solidFill>
                <a:latin typeface="Barlow Condensed" panose="020B0604020202020204" charset="0"/>
              </a:rPr>
              <a:t>President</a:t>
            </a:r>
            <a:r>
              <a:rPr lang="ja-JP" altLang="en-US" sz="1600" dirty="0">
                <a:solidFill>
                  <a:schemeClr val="bg1"/>
                </a:solidFill>
                <a:latin typeface="Barlow Condensed" panose="020B0604020202020204" charset="0"/>
              </a:rPr>
              <a:t>’</a:t>
            </a:r>
            <a:r>
              <a:rPr lang="en-US" altLang="ja-JP" sz="1600" dirty="0">
                <a:solidFill>
                  <a:schemeClr val="bg1"/>
                </a:solidFill>
                <a:latin typeface="Barlow Condensed" panose="020B0604020202020204" charset="0"/>
              </a:rPr>
              <a:t>s Identity Theft Task Force</a:t>
            </a:r>
          </a:p>
          <a:p>
            <a:pPr marL="114300" lvl="1" indent="-114300">
              <a:lnSpc>
                <a:spcPct val="120000"/>
              </a:lnSpc>
              <a:buFont typeface="Arial" charset="0"/>
              <a:buChar char="•"/>
            </a:pPr>
            <a:r>
              <a:rPr lang="en-US" sz="1600" dirty="0">
                <a:solidFill>
                  <a:schemeClr val="bg1"/>
                </a:solidFill>
                <a:latin typeface="Barlow Condensed" panose="020B0604020202020204" charset="0"/>
              </a:rPr>
              <a:t>President</a:t>
            </a:r>
            <a:r>
              <a:rPr lang="ja-JP" altLang="en-US" sz="1600" dirty="0">
                <a:solidFill>
                  <a:schemeClr val="bg1"/>
                </a:solidFill>
                <a:latin typeface="Barlow Condensed" panose="020B0604020202020204" charset="0"/>
              </a:rPr>
              <a:t>’</a:t>
            </a:r>
            <a:r>
              <a:rPr lang="en-US" altLang="ja-JP" sz="1600" dirty="0">
                <a:solidFill>
                  <a:schemeClr val="bg1"/>
                </a:solidFill>
                <a:latin typeface="Barlow Condensed" panose="020B0604020202020204" charset="0"/>
              </a:rPr>
              <a:t>s Financial Fraud Enforcement Task Force</a:t>
            </a:r>
          </a:p>
          <a:p>
            <a:pPr marL="114300" lvl="1" indent="-114300">
              <a:lnSpc>
                <a:spcPct val="120000"/>
              </a:lnSpc>
              <a:buFont typeface="Arial" charset="0"/>
              <a:buChar char="•"/>
            </a:pPr>
            <a:r>
              <a:rPr lang="en-US" sz="1600" dirty="0">
                <a:solidFill>
                  <a:schemeClr val="bg1"/>
                </a:solidFill>
                <a:latin typeface="Barlow Condensed" panose="020B0604020202020204" charset="0"/>
              </a:rPr>
              <a:t>Joint Terrorism Task Force</a:t>
            </a:r>
          </a:p>
          <a:p>
            <a:pPr marL="114300" lvl="1" indent="-114300">
              <a:lnSpc>
                <a:spcPct val="120000"/>
              </a:lnSpc>
              <a:buFont typeface="Arial" charset="0"/>
              <a:buChar char="•"/>
            </a:pPr>
            <a:r>
              <a:rPr lang="en-US" sz="1600" dirty="0">
                <a:solidFill>
                  <a:schemeClr val="bg1"/>
                </a:solidFill>
                <a:latin typeface="Barlow Condensed" panose="020B0604020202020204" charset="0"/>
              </a:rPr>
              <a:t>High Intensity Drug Trafficking Areas Program</a:t>
            </a:r>
          </a:p>
          <a:p>
            <a:pPr marL="114300" lvl="1" indent="-114300">
              <a:lnSpc>
                <a:spcPct val="120000"/>
              </a:lnSpc>
              <a:buFont typeface="Arial" charset="0"/>
              <a:buChar char="•"/>
            </a:pPr>
            <a:r>
              <a:rPr lang="en-US" sz="1600" dirty="0">
                <a:solidFill>
                  <a:schemeClr val="bg1"/>
                </a:solidFill>
                <a:latin typeface="Barlow Condensed" panose="020B0604020202020204" charset="0"/>
              </a:rPr>
              <a:t>International Organized Crime Intelligence and Operations Center</a:t>
            </a:r>
          </a:p>
          <a:p>
            <a:pPr marL="114300" lvl="1" indent="-114300">
              <a:lnSpc>
                <a:spcPct val="120000"/>
              </a:lnSpc>
              <a:buFont typeface="Arial" charset="0"/>
              <a:buChar char="•"/>
            </a:pPr>
            <a:r>
              <a:rPr lang="en-US" sz="1600" dirty="0">
                <a:solidFill>
                  <a:schemeClr val="bg1"/>
                </a:solidFill>
                <a:latin typeface="Barlow Condensed" panose="020B0604020202020204" charset="0"/>
              </a:rPr>
              <a:t>Fusion Center at Organized Crime Drug Enforcement Task Force</a:t>
            </a:r>
          </a:p>
        </p:txBody>
      </p:sp>
      <p:sp>
        <p:nvSpPr>
          <p:cNvPr id="37892" name="Rectangle 10"/>
          <p:cNvSpPr>
            <a:spLocks noChangeArrowheads="1"/>
          </p:cNvSpPr>
          <p:nvPr/>
        </p:nvSpPr>
        <p:spPr bwMode="auto">
          <a:xfrm>
            <a:off x="1125876" y="4259606"/>
            <a:ext cx="3165475" cy="2143344"/>
          </a:xfrm>
          <a:prstGeom prst="rect">
            <a:avLst/>
          </a:prstGeom>
          <a:noFill/>
          <a:ln w="9525">
            <a:noFill/>
            <a:miter lim="800000"/>
            <a:headEnd/>
            <a:tailEnd/>
          </a:ln>
        </p:spPr>
        <p:txBody>
          <a:bodyPr>
            <a:spAutoFit/>
          </a:bodyPr>
          <a:lstStyle/>
          <a:p>
            <a:pPr>
              <a:lnSpc>
                <a:spcPct val="120000"/>
              </a:lnSpc>
            </a:pPr>
            <a:r>
              <a:rPr lang="en-US" b="1" dirty="0">
                <a:solidFill>
                  <a:srgbClr val="F8BE21"/>
                </a:solidFill>
                <a:latin typeface="Barlow Condensed SemiBold" panose="020B0604020202020204" charset="0"/>
              </a:rPr>
              <a:t>PARTNERSHIPS</a:t>
            </a:r>
          </a:p>
          <a:p>
            <a:pPr marL="0" lvl="1">
              <a:lnSpc>
                <a:spcPct val="120000"/>
              </a:lnSpc>
              <a:buFont typeface="Arial" charset="0"/>
              <a:buChar char="•"/>
            </a:pPr>
            <a:r>
              <a:rPr lang="en-US" sz="1400" dirty="0">
                <a:solidFill>
                  <a:schemeClr val="bg1"/>
                </a:solidFill>
                <a:latin typeface="Barlow Condensed" panose="020B0604020202020204" charset="0"/>
              </a:rPr>
              <a:t> </a:t>
            </a:r>
            <a:r>
              <a:rPr lang="en-US" sz="1600" dirty="0">
                <a:solidFill>
                  <a:schemeClr val="bg1"/>
                </a:solidFill>
                <a:latin typeface="Barlow Condensed" panose="020B0604020202020204" charset="0"/>
              </a:rPr>
              <a:t>Alberta</a:t>
            </a:r>
          </a:p>
          <a:p>
            <a:pPr marL="0" lvl="1">
              <a:lnSpc>
                <a:spcPct val="120000"/>
              </a:lnSpc>
              <a:buFont typeface="Arial" charset="0"/>
              <a:buChar char="•"/>
            </a:pPr>
            <a:r>
              <a:rPr lang="en-US" sz="1600" dirty="0">
                <a:solidFill>
                  <a:schemeClr val="bg1"/>
                </a:solidFill>
                <a:latin typeface="Barlow Condensed" panose="020B0604020202020204" charset="0"/>
              </a:rPr>
              <a:t> Saskatchewan</a:t>
            </a:r>
          </a:p>
          <a:p>
            <a:pPr marL="0" lvl="1">
              <a:lnSpc>
                <a:spcPct val="120000"/>
              </a:lnSpc>
              <a:buFont typeface="Arial" charset="0"/>
              <a:buChar char="•"/>
            </a:pPr>
            <a:r>
              <a:rPr lang="en-US" sz="1600" dirty="0">
                <a:solidFill>
                  <a:schemeClr val="bg1"/>
                </a:solidFill>
                <a:latin typeface="Barlow Condensed" panose="020B0604020202020204" charset="0"/>
              </a:rPr>
              <a:t> Toronto Strategic</a:t>
            </a:r>
          </a:p>
          <a:p>
            <a:pPr marL="0" lvl="1">
              <a:lnSpc>
                <a:spcPct val="120000"/>
              </a:lnSpc>
              <a:buFont typeface="Arial" charset="0"/>
              <a:buChar char="•"/>
            </a:pPr>
            <a:r>
              <a:rPr lang="en-US" sz="1600" dirty="0">
                <a:solidFill>
                  <a:schemeClr val="bg1"/>
                </a:solidFill>
                <a:latin typeface="Barlow Condensed" panose="020B0604020202020204" charset="0"/>
              </a:rPr>
              <a:t> Vancouver Strategic Alliance</a:t>
            </a:r>
          </a:p>
          <a:p>
            <a:pPr marL="0" lvl="1">
              <a:lnSpc>
                <a:spcPct val="120000"/>
              </a:lnSpc>
              <a:buFont typeface="Arial" charset="0"/>
              <a:buChar char="•"/>
            </a:pPr>
            <a:r>
              <a:rPr lang="en-US" sz="1600" dirty="0">
                <a:solidFill>
                  <a:schemeClr val="bg1"/>
                </a:solidFill>
                <a:latin typeface="Barlow Condensed" panose="020B0604020202020204" charset="0"/>
              </a:rPr>
              <a:t> Universal Postal Union</a:t>
            </a:r>
          </a:p>
          <a:p>
            <a:pPr marL="0" lvl="1">
              <a:lnSpc>
                <a:spcPct val="120000"/>
              </a:lnSpc>
            </a:pPr>
            <a:endParaRPr lang="en-US" sz="1400" dirty="0">
              <a:solidFill>
                <a:srgbClr val="404040"/>
              </a:solidFill>
            </a:endParaRPr>
          </a:p>
        </p:txBody>
      </p:sp>
      <p:sp>
        <p:nvSpPr>
          <p:cNvPr id="37893" name="Rectangle 17"/>
          <p:cNvSpPr>
            <a:spLocks noChangeArrowheads="1"/>
          </p:cNvSpPr>
          <p:nvPr/>
        </p:nvSpPr>
        <p:spPr bwMode="auto">
          <a:xfrm>
            <a:off x="900450" y="1676401"/>
            <a:ext cx="3886200" cy="2460161"/>
          </a:xfrm>
          <a:prstGeom prst="rect">
            <a:avLst/>
          </a:prstGeom>
          <a:noFill/>
          <a:ln w="9525">
            <a:noFill/>
            <a:miter lim="800000"/>
            <a:headEnd/>
            <a:tailEnd/>
          </a:ln>
        </p:spPr>
        <p:txBody>
          <a:bodyPr wrap="square">
            <a:spAutoFit/>
          </a:bodyPr>
          <a:lstStyle/>
          <a:p>
            <a:pPr marL="228600" indent="-109538">
              <a:lnSpc>
                <a:spcPct val="120000"/>
              </a:lnSpc>
            </a:pPr>
            <a:r>
              <a:rPr lang="en-US" b="1" dirty="0">
                <a:solidFill>
                  <a:srgbClr val="F8BE21"/>
                </a:solidFill>
                <a:latin typeface="Barlow Condensed SemiBold" panose="020B0604020202020204" charset="0"/>
              </a:rPr>
              <a:t>WORKING GROUPS</a:t>
            </a:r>
          </a:p>
          <a:p>
            <a:pPr marL="228600" lvl="1" indent="-114300">
              <a:lnSpc>
                <a:spcPct val="120000"/>
              </a:lnSpc>
              <a:buFont typeface="Arial" charset="0"/>
              <a:buChar char="•"/>
            </a:pPr>
            <a:r>
              <a:rPr lang="en-US" sz="1600" dirty="0">
                <a:solidFill>
                  <a:schemeClr val="bg1"/>
                </a:solidFill>
                <a:latin typeface="Barlow Condensed" panose="020B0604020202020204" charset="0"/>
              </a:rPr>
              <a:t>Financial Industry Mail Security Initiative </a:t>
            </a:r>
          </a:p>
          <a:p>
            <a:pPr marL="228600" lvl="1" indent="-114300">
              <a:lnSpc>
                <a:spcPct val="120000"/>
              </a:lnSpc>
              <a:buFont typeface="Arial" charset="0"/>
              <a:buChar char="•"/>
            </a:pPr>
            <a:r>
              <a:rPr lang="en-US" sz="1600" dirty="0">
                <a:solidFill>
                  <a:schemeClr val="bg1"/>
                </a:solidFill>
                <a:latin typeface="Barlow Condensed" panose="020B0604020202020204" charset="0"/>
              </a:rPr>
              <a:t>DOJ</a:t>
            </a:r>
            <a:r>
              <a:rPr lang="ja-JP" altLang="en-US" sz="1600" dirty="0">
                <a:solidFill>
                  <a:schemeClr val="bg1"/>
                </a:solidFill>
                <a:latin typeface="Barlow Condensed" panose="020B0604020202020204" charset="0"/>
              </a:rPr>
              <a:t>’</a:t>
            </a:r>
            <a:r>
              <a:rPr lang="en-US" altLang="ja-JP" sz="1600" dirty="0">
                <a:solidFill>
                  <a:schemeClr val="bg1"/>
                </a:solidFill>
                <a:latin typeface="Barlow Condensed" panose="020B0604020202020204" charset="0"/>
              </a:rPr>
              <a:t>s Bank Fraud</a:t>
            </a:r>
          </a:p>
          <a:p>
            <a:pPr marL="228600" lvl="1" indent="-114300">
              <a:lnSpc>
                <a:spcPct val="120000"/>
              </a:lnSpc>
              <a:buFont typeface="Arial" charset="0"/>
              <a:buChar char="•"/>
            </a:pPr>
            <a:r>
              <a:rPr lang="en-US" sz="1600" dirty="0">
                <a:solidFill>
                  <a:schemeClr val="bg1"/>
                </a:solidFill>
                <a:latin typeface="Barlow Condensed" panose="020B0604020202020204" charset="0"/>
              </a:rPr>
              <a:t>Securities &amp; Commodities </a:t>
            </a:r>
          </a:p>
          <a:p>
            <a:pPr marL="228600" lvl="1" indent="-114300">
              <a:lnSpc>
                <a:spcPct val="120000"/>
              </a:lnSpc>
              <a:buFont typeface="Arial" charset="0"/>
              <a:buChar char="•"/>
            </a:pPr>
            <a:r>
              <a:rPr lang="en-US" sz="1600" dirty="0">
                <a:solidFill>
                  <a:schemeClr val="bg1"/>
                </a:solidFill>
                <a:latin typeface="Barlow Condensed" panose="020B0604020202020204" charset="0"/>
              </a:rPr>
              <a:t>Mortgage Fraud</a:t>
            </a:r>
          </a:p>
          <a:p>
            <a:pPr marL="228600" lvl="1" indent="-114300">
              <a:lnSpc>
                <a:spcPct val="120000"/>
              </a:lnSpc>
              <a:buFont typeface="Arial" charset="0"/>
              <a:buChar char="•"/>
            </a:pPr>
            <a:r>
              <a:rPr lang="en-US" sz="1600" dirty="0">
                <a:solidFill>
                  <a:schemeClr val="bg1"/>
                </a:solidFill>
                <a:latin typeface="Barlow Condensed" panose="020B0604020202020204" charset="0"/>
              </a:rPr>
              <a:t>International Mass Marketing Fraud</a:t>
            </a:r>
          </a:p>
          <a:p>
            <a:pPr marL="228600" lvl="1" indent="-114300">
              <a:lnSpc>
                <a:spcPct val="120000"/>
              </a:lnSpc>
              <a:buFont typeface="Arial" charset="0"/>
              <a:buChar char="•"/>
            </a:pPr>
            <a:r>
              <a:rPr lang="en-US" sz="1600" dirty="0">
                <a:solidFill>
                  <a:schemeClr val="bg1"/>
                </a:solidFill>
                <a:latin typeface="Barlow Condensed" panose="020B0604020202020204" charset="0"/>
              </a:rPr>
              <a:t>National Center for Disaster Fraud</a:t>
            </a:r>
          </a:p>
          <a:p>
            <a:pPr marL="228600" lvl="1" indent="-114300">
              <a:lnSpc>
                <a:spcPct val="120000"/>
              </a:lnSpc>
              <a:buFont typeface="Arial" charset="0"/>
              <a:buChar char="•"/>
            </a:pPr>
            <a:r>
              <a:rPr lang="en-US" sz="1600" dirty="0">
                <a:solidFill>
                  <a:schemeClr val="bg1"/>
                </a:solidFill>
                <a:latin typeface="Barlow Condensed" panose="020B0604020202020204" charset="0"/>
              </a:rPr>
              <a:t>National Cyber Forensics and Training Alliance</a:t>
            </a:r>
          </a:p>
        </p:txBody>
      </p:sp>
      <p:grpSp>
        <p:nvGrpSpPr>
          <p:cNvPr id="37894" name="13 Grupo"/>
          <p:cNvGrpSpPr>
            <a:grpSpLocks/>
          </p:cNvGrpSpPr>
          <p:nvPr/>
        </p:nvGrpSpPr>
        <p:grpSpPr bwMode="auto">
          <a:xfrm>
            <a:off x="5666363" y="1905001"/>
            <a:ext cx="165100" cy="3948113"/>
            <a:chOff x="4276603" y="1491264"/>
            <a:chExt cx="319" cy="3377896"/>
          </a:xfrm>
        </p:grpSpPr>
        <p:cxnSp>
          <p:nvCxnSpPr>
            <p:cNvPr id="20" name="9 Conector recto"/>
            <p:cNvCxnSpPr/>
            <p:nvPr/>
          </p:nvCxnSpPr>
          <p:spPr>
            <a:xfrm>
              <a:off x="4276603" y="1491264"/>
              <a:ext cx="0" cy="3377896"/>
            </a:xfrm>
            <a:prstGeom prst="line">
              <a:avLst/>
            </a:prstGeom>
            <a:ln>
              <a:solidFill>
                <a:schemeClr val="bg1">
                  <a:lumMod val="85000"/>
                </a:schemeClr>
              </a:solidFill>
            </a:ln>
          </p:spPr>
          <p:style>
            <a:lnRef idx="1">
              <a:schemeClr val="dk1"/>
            </a:lnRef>
            <a:fillRef idx="0">
              <a:schemeClr val="dk1"/>
            </a:fillRef>
            <a:effectRef idx="0">
              <a:schemeClr val="dk1"/>
            </a:effectRef>
            <a:fontRef idx="minor">
              <a:schemeClr val="tx1"/>
            </a:fontRef>
          </p:style>
        </p:cxnSp>
        <p:cxnSp>
          <p:nvCxnSpPr>
            <p:cNvPr id="21" name="10 Conector recto"/>
            <p:cNvCxnSpPr/>
            <p:nvPr/>
          </p:nvCxnSpPr>
          <p:spPr>
            <a:xfrm>
              <a:off x="4276922" y="1491264"/>
              <a:ext cx="0" cy="3377896"/>
            </a:xfrm>
            <a:prstGeom prst="line">
              <a:avLst/>
            </a:prstGeom>
            <a:ln>
              <a:solidFill>
                <a:schemeClr val="bg1"/>
              </a:solidFill>
            </a:ln>
          </p:spPr>
          <p:style>
            <a:lnRef idx="1">
              <a:schemeClr val="dk1"/>
            </a:lnRef>
            <a:fillRef idx="0">
              <a:schemeClr val="dk1"/>
            </a:fillRef>
            <a:effectRef idx="0">
              <a:schemeClr val="dk1"/>
            </a:effectRef>
            <a:fontRef idx="minor">
              <a:schemeClr val="tx1"/>
            </a:fontRef>
          </p:style>
        </p:cxnSp>
      </p:grpSp>
      <p:pic>
        <p:nvPicPr>
          <p:cNvPr id="11" name="Picture 10" descr="A close up of a sign&#10;&#10;Description automatically generated">
            <a:extLst>
              <a:ext uri="{FF2B5EF4-FFF2-40B4-BE49-F238E27FC236}">
                <a16:creationId xmlns:a16="http://schemas.microsoft.com/office/drawing/2014/main" id="{2933FA0A-F4CE-4495-820A-31870ABF6C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0040" y="320040"/>
            <a:ext cx="1232262" cy="1232262"/>
          </a:xfrm>
          <a:prstGeom prst="rect">
            <a:avLst/>
          </a:prstGeom>
        </p:spPr>
      </p:pic>
    </p:spTree>
    <p:extLst>
      <p:ext uri="{BB962C8B-B14F-4D97-AF65-F5344CB8AC3E}">
        <p14:creationId xmlns:p14="http://schemas.microsoft.com/office/powerpoint/2010/main" val="1677935248"/>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MakingTheCut">
            <a:hlinkClick r:id="" action="ppaction://media"/>
            <a:extLst>
              <a:ext uri="{FF2B5EF4-FFF2-40B4-BE49-F238E27FC236}">
                <a16:creationId xmlns:a16="http://schemas.microsoft.com/office/drawing/2014/main" id="{EE1F24C8-CC7A-0E38-9CA2-1D69871B522A}"/>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a:ln>
            <a:noFill/>
          </a:ln>
          <a:effectLst/>
          <a:scene3d>
            <a:camera prst="orthographicFront"/>
            <a:lightRig rig="balanced" dir="t"/>
          </a:scene3d>
          <a:sp3d prstMaterial="softEdge">
            <a:bevelT w="203200" h="101600" prst="cross"/>
            <a:contourClr>
              <a:srgbClr val="FFFFFF"/>
            </a:contourClr>
          </a:sp3d>
        </p:spPr>
      </p:pic>
    </p:spTree>
    <p:extLst>
      <p:ext uri="{BB962C8B-B14F-4D97-AF65-F5344CB8AC3E}">
        <p14:creationId xmlns:p14="http://schemas.microsoft.com/office/powerpoint/2010/main" val="1066549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7149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17233B"/>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4436F47D-91CE-E94A-AD41-B207FBE52C0C}"/>
              </a:ext>
            </a:extLst>
          </p:cNvPr>
          <p:cNvSpPr/>
          <p:nvPr/>
        </p:nvSpPr>
        <p:spPr>
          <a:xfrm>
            <a:off x="6973398" y="4353872"/>
            <a:ext cx="4543412" cy="2185214"/>
          </a:xfrm>
          <a:prstGeom prst="rect">
            <a:avLst/>
          </a:prstGeom>
        </p:spPr>
        <p:txBody>
          <a:bodyPr wrap="square">
            <a:spAutoFit/>
          </a:bodyPr>
          <a:lstStyle/>
          <a:p>
            <a:pPr marL="457200" lvl="0" indent="-457200">
              <a:buClr>
                <a:srgbClr val="F8BE21"/>
              </a:buClr>
              <a:buFont typeface="Arial" panose="020B0604020202020204" pitchFamily="34" charset="0"/>
              <a:buChar char="•"/>
              <a:defRPr/>
            </a:pPr>
            <a:r>
              <a:rPr lang="en-US" sz="3400" b="1" dirty="0">
                <a:solidFill>
                  <a:prstClr val="white"/>
                </a:solidFill>
                <a:latin typeface="Barlow Condensed SemiBold" pitchFamily="2" charset="77"/>
              </a:rPr>
              <a:t>Approximately 600 uniformed officers</a:t>
            </a:r>
          </a:p>
          <a:p>
            <a:pPr marL="457200" lvl="0" indent="-457200">
              <a:buClr>
                <a:srgbClr val="F8BE21"/>
              </a:buClr>
              <a:buFont typeface="Arial" panose="020B0604020202020204" pitchFamily="34" charset="0"/>
              <a:buChar char="•"/>
              <a:defRPr/>
            </a:pPr>
            <a:r>
              <a:rPr lang="en-US" sz="3400" b="1" dirty="0">
                <a:solidFill>
                  <a:prstClr val="white"/>
                </a:solidFill>
                <a:latin typeface="Barlow Condensed SemiBold" pitchFamily="2" charset="77"/>
              </a:rPr>
              <a:t>21 Facilities/Divisions Nationwide</a:t>
            </a:r>
          </a:p>
        </p:txBody>
      </p:sp>
      <p:sp>
        <p:nvSpPr>
          <p:cNvPr id="15" name="Parallelogram 14">
            <a:extLst>
              <a:ext uri="{FF2B5EF4-FFF2-40B4-BE49-F238E27FC236}">
                <a16:creationId xmlns:a16="http://schemas.microsoft.com/office/drawing/2014/main" id="{E6B9ACFF-B48A-F447-88D3-4332CD64F933}"/>
              </a:ext>
            </a:extLst>
          </p:cNvPr>
          <p:cNvSpPr/>
          <p:nvPr/>
        </p:nvSpPr>
        <p:spPr>
          <a:xfrm>
            <a:off x="7071821" y="4037722"/>
            <a:ext cx="1188720" cy="73152"/>
          </a:xfrm>
          <a:prstGeom prst="parallelogram">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grpSp>
        <p:nvGrpSpPr>
          <p:cNvPr id="3" name="Group 2">
            <a:extLst>
              <a:ext uri="{FF2B5EF4-FFF2-40B4-BE49-F238E27FC236}">
                <a16:creationId xmlns:a16="http://schemas.microsoft.com/office/drawing/2014/main" id="{B5865031-CE0B-2B4B-B7A5-85BDEAC903D2}"/>
              </a:ext>
            </a:extLst>
          </p:cNvPr>
          <p:cNvGrpSpPr/>
          <p:nvPr/>
        </p:nvGrpSpPr>
        <p:grpSpPr>
          <a:xfrm>
            <a:off x="1040313" y="2660476"/>
            <a:ext cx="5426293" cy="3052290"/>
            <a:chOff x="1040313" y="2038176"/>
            <a:chExt cx="5426293" cy="3052290"/>
          </a:xfrm>
        </p:grpSpPr>
        <p:pic>
          <p:nvPicPr>
            <p:cNvPr id="14" name="Graphic 13">
              <a:extLst>
                <a:ext uri="{FF2B5EF4-FFF2-40B4-BE49-F238E27FC236}">
                  <a16:creationId xmlns:a16="http://schemas.microsoft.com/office/drawing/2014/main" id="{48F87C33-AA58-7D47-9035-0D82F77E69F2}"/>
                </a:ext>
              </a:extLst>
            </p:cNvPr>
            <p:cNvPicPr>
              <a:picLocks noChangeAspect="1"/>
            </p:cNvPicPr>
            <p:nvPr/>
          </p:nvPicPr>
          <p:blipFill rotWithShape="1">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l="15913" r="57308"/>
            <a:stretch/>
          </p:blipFill>
          <p:spPr>
            <a:xfrm>
              <a:off x="3056271" y="2038176"/>
              <a:ext cx="3410335" cy="1316736"/>
            </a:xfrm>
            <a:prstGeom prst="rect">
              <a:avLst/>
            </a:prstGeom>
          </p:spPr>
        </p:pic>
        <p:pic>
          <p:nvPicPr>
            <p:cNvPr id="16" name="Graphic 15">
              <a:extLst>
                <a:ext uri="{FF2B5EF4-FFF2-40B4-BE49-F238E27FC236}">
                  <a16:creationId xmlns:a16="http://schemas.microsoft.com/office/drawing/2014/main" id="{1BA49E80-B80E-AB4E-9620-5503916A03A8}"/>
                </a:ext>
              </a:extLst>
            </p:cNvPr>
            <p:cNvPicPr>
              <a:picLocks noChangeAspect="1"/>
            </p:cNvPicPr>
            <p:nvPr/>
          </p:nvPicPr>
          <p:blipFill rotWithShape="1">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l="15913" r="57308"/>
            <a:stretch/>
          </p:blipFill>
          <p:spPr>
            <a:xfrm>
              <a:off x="3056271" y="3177131"/>
              <a:ext cx="3410335" cy="1316736"/>
            </a:xfrm>
            <a:prstGeom prst="rect">
              <a:avLst/>
            </a:prstGeom>
          </p:spPr>
        </p:pic>
        <p:pic>
          <p:nvPicPr>
            <p:cNvPr id="17" name="Graphic 16">
              <a:extLst>
                <a:ext uri="{FF2B5EF4-FFF2-40B4-BE49-F238E27FC236}">
                  <a16:creationId xmlns:a16="http://schemas.microsoft.com/office/drawing/2014/main" id="{3C10C35C-9FFB-D044-8B08-2B7E8180AB95}"/>
                </a:ext>
              </a:extLst>
            </p:cNvPr>
            <p:cNvPicPr>
              <a:picLocks noChangeAspect="1"/>
            </p:cNvPicPr>
            <p:nvPr/>
          </p:nvPicPr>
          <p:blipFill rotWithShape="1">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l="4697" t="1" r="52694" b="41189"/>
            <a:stretch/>
          </p:blipFill>
          <p:spPr>
            <a:xfrm>
              <a:off x="1040313" y="4316087"/>
              <a:ext cx="5426293" cy="774379"/>
            </a:xfrm>
            <a:prstGeom prst="rect">
              <a:avLst/>
            </a:prstGeom>
          </p:spPr>
        </p:pic>
      </p:grpSp>
      <p:pic>
        <p:nvPicPr>
          <p:cNvPr id="10" name="Picture 9" descr="A close up of a sign&#10;&#10;Description automatically generated">
            <a:extLst>
              <a:ext uri="{FF2B5EF4-FFF2-40B4-BE49-F238E27FC236}">
                <a16:creationId xmlns:a16="http://schemas.microsoft.com/office/drawing/2014/main" id="{A1D31AA2-C535-FE42-947D-3F07CB99412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0040" y="320040"/>
            <a:ext cx="1232262" cy="1232262"/>
          </a:xfrm>
          <a:prstGeom prst="rect">
            <a:avLst/>
          </a:prstGeom>
        </p:spPr>
      </p:pic>
      <p:sp>
        <p:nvSpPr>
          <p:cNvPr id="11" name="Title 1">
            <a:extLst>
              <a:ext uri="{FF2B5EF4-FFF2-40B4-BE49-F238E27FC236}">
                <a16:creationId xmlns:a16="http://schemas.microsoft.com/office/drawing/2014/main" id="{AD2DD6AF-A52E-407C-B6CD-9CAEEEE4749D}"/>
              </a:ext>
            </a:extLst>
          </p:cNvPr>
          <p:cNvSpPr txBox="1">
            <a:spLocks/>
          </p:cNvSpPr>
          <p:nvPr/>
        </p:nvSpPr>
        <p:spPr>
          <a:xfrm>
            <a:off x="1840149" y="226739"/>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400" b="1" dirty="0">
                <a:solidFill>
                  <a:srgbClr val="F8BE21"/>
                </a:solidFill>
                <a:latin typeface="Barlow Condensed Medium" panose="020B0604020202020204" charset="0"/>
                <a:ea typeface="+mn-ea"/>
                <a:cs typeface="+mn-cs"/>
              </a:rPr>
              <a:t>WHO WE ARE</a:t>
            </a:r>
          </a:p>
          <a:p>
            <a:r>
              <a:rPr lang="en-US" sz="4000" b="1" cap="all" dirty="0">
                <a:solidFill>
                  <a:schemeClr val="bg1"/>
                </a:solidFill>
                <a:latin typeface="Barlow Condensed" panose="020B0604020202020204" charset="0"/>
              </a:rPr>
              <a:t>POSTAL POLICE OFFICERS</a:t>
            </a:r>
          </a:p>
          <a:p>
            <a:endParaRPr lang="en-US" sz="5400" b="1" dirty="0">
              <a:solidFill>
                <a:srgbClr val="F8BE21"/>
              </a:solidFill>
              <a:latin typeface="Barlow Condensed Medium" panose="020B0604020202020204" charset="0"/>
              <a:ea typeface="+mn-ea"/>
              <a:cs typeface="+mn-cs"/>
            </a:endParaRPr>
          </a:p>
        </p:txBody>
      </p:sp>
      <p:pic>
        <p:nvPicPr>
          <p:cNvPr id="12" name="Picture 11">
            <a:extLst>
              <a:ext uri="{FF2B5EF4-FFF2-40B4-BE49-F238E27FC236}">
                <a16:creationId xmlns:a16="http://schemas.microsoft.com/office/drawing/2014/main" id="{9FE96757-DED2-4AE6-8D24-DCD646981991}"/>
              </a:ext>
            </a:extLst>
          </p:cNvPr>
          <p:cNvPicPr>
            <a:picLocks noChangeAspect="1"/>
          </p:cNvPicPr>
          <p:nvPr/>
        </p:nvPicPr>
        <p:blipFill rotWithShape="1">
          <a:blip r:embed="rId6">
            <a:extLst>
              <a:ext uri="{28A0092B-C50C-407E-A947-70E740481C1C}">
                <a14:useLocalDpi xmlns:a14="http://schemas.microsoft.com/office/drawing/2010/main" val="0"/>
              </a:ext>
            </a:extLst>
          </a:blip>
          <a:srcRect/>
          <a:stretch/>
        </p:blipFill>
        <p:spPr>
          <a:xfrm>
            <a:off x="2412970" y="1813428"/>
            <a:ext cx="2707210" cy="4609938"/>
          </a:xfrm>
          <a:prstGeom prst="rect">
            <a:avLst/>
          </a:prstGeom>
        </p:spPr>
      </p:pic>
      <p:sp>
        <p:nvSpPr>
          <p:cNvPr id="18" name="TextBox 17">
            <a:extLst>
              <a:ext uri="{FF2B5EF4-FFF2-40B4-BE49-F238E27FC236}">
                <a16:creationId xmlns:a16="http://schemas.microsoft.com/office/drawing/2014/main" id="{20235C34-C5E5-41C5-AC30-AA014D77ECEC}"/>
              </a:ext>
            </a:extLst>
          </p:cNvPr>
          <p:cNvSpPr txBox="1"/>
          <p:nvPr/>
        </p:nvSpPr>
        <p:spPr>
          <a:xfrm>
            <a:off x="6763966" y="1768016"/>
            <a:ext cx="5055140" cy="2308324"/>
          </a:xfrm>
          <a:prstGeom prst="rect">
            <a:avLst/>
          </a:prstGeom>
          <a:noFill/>
        </p:spPr>
        <p:txBody>
          <a:bodyPr wrap="square">
            <a:spAutoFit/>
          </a:bodyPr>
          <a:lstStyle/>
          <a:p>
            <a:r>
              <a:rPr lang="en-US" sz="2400" dirty="0">
                <a:solidFill>
                  <a:schemeClr val="bg1"/>
                </a:solidFill>
                <a:latin typeface="Barlow Condensed" panose="020B0604020202020204" charset="0"/>
              </a:rPr>
              <a:t>On USPS property, PPOs safeguard</a:t>
            </a:r>
            <a:r>
              <a:rPr lang="en-US" sz="2400" b="0" i="0" dirty="0">
                <a:solidFill>
                  <a:schemeClr val="bg1"/>
                </a:solidFill>
                <a:effectLst/>
                <a:latin typeface="Barlow Condensed" panose="020B0604020202020204" charset="0"/>
              </a:rPr>
              <a:t> Postal Service employees; the security of the U.S. Mail</a:t>
            </a:r>
            <a:r>
              <a:rPr lang="en-US" sz="2400" b="0" i="0" baseline="30000" dirty="0">
                <a:solidFill>
                  <a:schemeClr val="bg1"/>
                </a:solidFill>
                <a:effectLst/>
                <a:latin typeface="Barlow Condensed" panose="020B0604020202020204" charset="0"/>
              </a:rPr>
              <a:t>®</a:t>
            </a:r>
            <a:r>
              <a:rPr lang="en-US" sz="2400" b="0" i="0" dirty="0">
                <a:solidFill>
                  <a:schemeClr val="bg1"/>
                </a:solidFill>
                <a:effectLst/>
                <a:latin typeface="Barlow Condensed" panose="020B0604020202020204" charset="0"/>
              </a:rPr>
              <a:t>, its employees, and customers; the security of the U.S. Mail system; and ensure the American public’s continued trust in the U.S. Mail.</a:t>
            </a:r>
            <a:endParaRPr lang="en-US" sz="2400" dirty="0">
              <a:solidFill>
                <a:schemeClr val="bg1"/>
              </a:solidFill>
              <a:latin typeface="Barlow Condensed" panose="020B0604020202020204" charset="0"/>
            </a:endParaRPr>
          </a:p>
        </p:txBody>
      </p:sp>
    </p:spTree>
    <p:extLst>
      <p:ext uri="{BB962C8B-B14F-4D97-AF65-F5344CB8AC3E}">
        <p14:creationId xmlns:p14="http://schemas.microsoft.com/office/powerpoint/2010/main" val="1226526966"/>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anim calcmode="lin" valueType="num">
                                      <p:cBhvr>
                                        <p:cTn id="8" dur="500" fill="hold"/>
                                        <p:tgtEl>
                                          <p:spTgt spid="13"/>
                                        </p:tgtEl>
                                        <p:attrNameLst>
                                          <p:attrName>ppt_x</p:attrName>
                                        </p:attrNameLst>
                                      </p:cBhvr>
                                      <p:tavLst>
                                        <p:tav tm="0">
                                          <p:val>
                                            <p:strVal val="#ppt_x"/>
                                          </p:val>
                                        </p:tav>
                                        <p:tav tm="100000">
                                          <p:val>
                                            <p:strVal val="#ppt_x"/>
                                          </p:val>
                                        </p:tav>
                                      </p:tavLst>
                                    </p:anim>
                                    <p:anim calcmode="lin" valueType="num">
                                      <p:cBhvr>
                                        <p:cTn id="9" dur="500" fill="hold"/>
                                        <p:tgtEl>
                                          <p:spTgt spid="13"/>
                                        </p:tgtEl>
                                        <p:attrNameLst>
                                          <p:attrName>ppt_y</p:attrName>
                                        </p:attrNameLst>
                                      </p:cBhvr>
                                      <p:tavLst>
                                        <p:tav tm="0">
                                          <p:val>
                                            <p:strVal val="#ppt_y+.1"/>
                                          </p:val>
                                        </p:tav>
                                        <p:tav tm="100000">
                                          <p:val>
                                            <p:strVal val="#ppt_y"/>
                                          </p:val>
                                        </p:tav>
                                      </p:tavLst>
                                    </p:anim>
                                  </p:childTnLst>
                                </p:cTn>
                              </p:par>
                              <p:par>
                                <p:cTn id="10" presetID="22" presetClass="entr" presetSubtype="8" fill="hold" grpId="0" nodeType="with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500"/>
                                        <p:tgtEl>
                                          <p:spTgt spid="15"/>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animBg="1"/>
      <p:bldP spid="11"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17233B"/>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B5865031-CE0B-2B4B-B7A5-85BDEAC903D2}"/>
              </a:ext>
            </a:extLst>
          </p:cNvPr>
          <p:cNvGrpSpPr/>
          <p:nvPr/>
        </p:nvGrpSpPr>
        <p:grpSpPr>
          <a:xfrm rot="10800000">
            <a:off x="6370115" y="3754918"/>
            <a:ext cx="5426293" cy="3052290"/>
            <a:chOff x="1040313" y="2038176"/>
            <a:chExt cx="5426293" cy="3052290"/>
          </a:xfrm>
        </p:grpSpPr>
        <p:pic>
          <p:nvPicPr>
            <p:cNvPr id="14" name="Graphic 13">
              <a:extLst>
                <a:ext uri="{FF2B5EF4-FFF2-40B4-BE49-F238E27FC236}">
                  <a16:creationId xmlns:a16="http://schemas.microsoft.com/office/drawing/2014/main" id="{48F87C33-AA58-7D47-9035-0D82F77E69F2}"/>
                </a:ext>
              </a:extLst>
            </p:cNvPr>
            <p:cNvPicPr>
              <a:picLocks noChangeAspect="1"/>
            </p:cNvPicPr>
            <p:nvPr/>
          </p:nvPicPr>
          <p:blipFill rotWithShape="1">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l="15913" r="57308"/>
            <a:stretch/>
          </p:blipFill>
          <p:spPr>
            <a:xfrm>
              <a:off x="3056271" y="2038176"/>
              <a:ext cx="3410335" cy="1316736"/>
            </a:xfrm>
            <a:prstGeom prst="rect">
              <a:avLst/>
            </a:prstGeom>
          </p:spPr>
        </p:pic>
        <p:pic>
          <p:nvPicPr>
            <p:cNvPr id="16" name="Graphic 15">
              <a:extLst>
                <a:ext uri="{FF2B5EF4-FFF2-40B4-BE49-F238E27FC236}">
                  <a16:creationId xmlns:a16="http://schemas.microsoft.com/office/drawing/2014/main" id="{1BA49E80-B80E-AB4E-9620-5503916A03A8}"/>
                </a:ext>
              </a:extLst>
            </p:cNvPr>
            <p:cNvPicPr>
              <a:picLocks noChangeAspect="1"/>
            </p:cNvPicPr>
            <p:nvPr/>
          </p:nvPicPr>
          <p:blipFill rotWithShape="1">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l="15913" r="57308"/>
            <a:stretch/>
          </p:blipFill>
          <p:spPr>
            <a:xfrm>
              <a:off x="3056271" y="3177131"/>
              <a:ext cx="3410335" cy="1316736"/>
            </a:xfrm>
            <a:prstGeom prst="rect">
              <a:avLst/>
            </a:prstGeom>
          </p:spPr>
        </p:pic>
        <p:pic>
          <p:nvPicPr>
            <p:cNvPr id="17" name="Graphic 16">
              <a:extLst>
                <a:ext uri="{FF2B5EF4-FFF2-40B4-BE49-F238E27FC236}">
                  <a16:creationId xmlns:a16="http://schemas.microsoft.com/office/drawing/2014/main" id="{3C10C35C-9FFB-D044-8B08-2B7E8180AB95}"/>
                </a:ext>
              </a:extLst>
            </p:cNvPr>
            <p:cNvPicPr>
              <a:picLocks noChangeAspect="1"/>
            </p:cNvPicPr>
            <p:nvPr/>
          </p:nvPicPr>
          <p:blipFill rotWithShape="1">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l="4697" t="1" r="52694" b="41189"/>
            <a:stretch/>
          </p:blipFill>
          <p:spPr>
            <a:xfrm>
              <a:off x="1040313" y="4316087"/>
              <a:ext cx="5426293" cy="774379"/>
            </a:xfrm>
            <a:prstGeom prst="rect">
              <a:avLst/>
            </a:prstGeom>
          </p:spPr>
        </p:pic>
      </p:grpSp>
      <p:pic>
        <p:nvPicPr>
          <p:cNvPr id="10" name="Picture 9" descr="A close up of a sign&#10;&#10;Description automatically generated">
            <a:extLst>
              <a:ext uri="{FF2B5EF4-FFF2-40B4-BE49-F238E27FC236}">
                <a16:creationId xmlns:a16="http://schemas.microsoft.com/office/drawing/2014/main" id="{A1D31AA2-C535-FE42-947D-3F07CB99412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0040" y="320040"/>
            <a:ext cx="1232262" cy="1232262"/>
          </a:xfrm>
          <a:prstGeom prst="rect">
            <a:avLst/>
          </a:prstGeom>
        </p:spPr>
      </p:pic>
      <p:sp>
        <p:nvSpPr>
          <p:cNvPr id="11" name="Title 1">
            <a:extLst>
              <a:ext uri="{FF2B5EF4-FFF2-40B4-BE49-F238E27FC236}">
                <a16:creationId xmlns:a16="http://schemas.microsoft.com/office/drawing/2014/main" id="{AD2DD6AF-A52E-407C-B6CD-9CAEEEE4749D}"/>
              </a:ext>
            </a:extLst>
          </p:cNvPr>
          <p:cNvSpPr txBox="1">
            <a:spLocks/>
          </p:cNvSpPr>
          <p:nvPr/>
        </p:nvSpPr>
        <p:spPr>
          <a:xfrm>
            <a:off x="1840149" y="226739"/>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400" b="1" dirty="0">
                <a:solidFill>
                  <a:srgbClr val="F8BE21"/>
                </a:solidFill>
                <a:latin typeface="Barlow Condensed Medium" panose="020B0604020202020204" charset="0"/>
                <a:ea typeface="+mn-ea"/>
                <a:cs typeface="+mn-cs"/>
              </a:rPr>
              <a:t>WHO WE ARE</a:t>
            </a:r>
          </a:p>
          <a:p>
            <a:r>
              <a:rPr lang="en-US" sz="4000" b="1" cap="all" dirty="0">
                <a:solidFill>
                  <a:schemeClr val="bg1"/>
                </a:solidFill>
                <a:latin typeface="Barlow Condensed" panose="020B0604020202020204" charset="0"/>
              </a:rPr>
              <a:t>FORENSIC INVESTIGATORS</a:t>
            </a:r>
          </a:p>
          <a:p>
            <a:endParaRPr lang="en-US" sz="5400" b="1" dirty="0">
              <a:solidFill>
                <a:srgbClr val="F8BE21"/>
              </a:solidFill>
              <a:latin typeface="Barlow Condensed Medium" panose="020B0604020202020204" charset="0"/>
              <a:ea typeface="+mn-ea"/>
              <a:cs typeface="+mn-cs"/>
            </a:endParaRPr>
          </a:p>
        </p:txBody>
      </p:sp>
      <p:pic>
        <p:nvPicPr>
          <p:cNvPr id="18" name="Picture 17">
            <a:extLst>
              <a:ext uri="{FF2B5EF4-FFF2-40B4-BE49-F238E27FC236}">
                <a16:creationId xmlns:a16="http://schemas.microsoft.com/office/drawing/2014/main" id="{331FE7FF-4ABE-4ED2-8C59-DDF72DC16A5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338226" y="407589"/>
            <a:ext cx="4458182" cy="6223672"/>
          </a:xfrm>
          <a:prstGeom prst="rect">
            <a:avLst/>
          </a:prstGeom>
        </p:spPr>
      </p:pic>
      <p:sp>
        <p:nvSpPr>
          <p:cNvPr id="13" name="Rectangle 12">
            <a:extLst>
              <a:ext uri="{FF2B5EF4-FFF2-40B4-BE49-F238E27FC236}">
                <a16:creationId xmlns:a16="http://schemas.microsoft.com/office/drawing/2014/main" id="{4436F47D-91CE-E94A-AD41-B207FBE52C0C}"/>
              </a:ext>
            </a:extLst>
          </p:cNvPr>
          <p:cNvSpPr/>
          <p:nvPr/>
        </p:nvSpPr>
        <p:spPr>
          <a:xfrm>
            <a:off x="1923194" y="2793325"/>
            <a:ext cx="4543412" cy="3754874"/>
          </a:xfrm>
          <a:prstGeom prst="rect">
            <a:avLst/>
          </a:prstGeom>
        </p:spPr>
        <p:txBody>
          <a:bodyPr wrap="square">
            <a:spAutoFit/>
          </a:bodyPr>
          <a:lstStyle/>
          <a:p>
            <a:pPr lvl="0">
              <a:buClr>
                <a:srgbClr val="F8BE21"/>
              </a:buClr>
              <a:defRPr/>
            </a:pPr>
            <a:r>
              <a:rPr lang="en-US" sz="3400" b="1" dirty="0">
                <a:solidFill>
                  <a:prstClr val="white"/>
                </a:solidFill>
                <a:latin typeface="Barlow Condensed SemiBold" pitchFamily="2" charset="77"/>
              </a:rPr>
              <a:t>Our mission is to conduct examinations and analyses of evidential items, offer expert testimony and provide training in support of Inspection Service Investigations.</a:t>
            </a:r>
          </a:p>
        </p:txBody>
      </p:sp>
      <p:sp>
        <p:nvSpPr>
          <p:cNvPr id="15" name="Parallelogram 14">
            <a:extLst>
              <a:ext uri="{FF2B5EF4-FFF2-40B4-BE49-F238E27FC236}">
                <a16:creationId xmlns:a16="http://schemas.microsoft.com/office/drawing/2014/main" id="{E6B9ACFF-B48A-F447-88D3-4332CD64F933}"/>
              </a:ext>
            </a:extLst>
          </p:cNvPr>
          <p:cNvSpPr/>
          <p:nvPr/>
        </p:nvSpPr>
        <p:spPr>
          <a:xfrm>
            <a:off x="2021617" y="2477175"/>
            <a:ext cx="1188720" cy="73152"/>
          </a:xfrm>
          <a:prstGeom prst="parallelogram">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pic>
        <p:nvPicPr>
          <p:cNvPr id="19" name="Picture 4" descr="Forensic detection">
            <a:extLst>
              <a:ext uri="{FF2B5EF4-FFF2-40B4-BE49-F238E27FC236}">
                <a16:creationId xmlns:a16="http://schemas.microsoft.com/office/drawing/2014/main" id="{1D944782-A196-4BAB-ADD3-CEAA71B4305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2111691">
            <a:off x="464699" y="5012824"/>
            <a:ext cx="1173747" cy="165316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62312829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anim calcmode="lin" valueType="num">
                                      <p:cBhvr>
                                        <p:cTn id="8" dur="500" fill="hold"/>
                                        <p:tgtEl>
                                          <p:spTgt spid="13"/>
                                        </p:tgtEl>
                                        <p:attrNameLst>
                                          <p:attrName>ppt_x</p:attrName>
                                        </p:attrNameLst>
                                      </p:cBhvr>
                                      <p:tavLst>
                                        <p:tav tm="0">
                                          <p:val>
                                            <p:strVal val="#ppt_x"/>
                                          </p:val>
                                        </p:tav>
                                        <p:tav tm="100000">
                                          <p:val>
                                            <p:strVal val="#ppt_x"/>
                                          </p:val>
                                        </p:tav>
                                      </p:tavLst>
                                    </p:anim>
                                    <p:anim calcmode="lin" valueType="num">
                                      <p:cBhvr>
                                        <p:cTn id="9" dur="500" fill="hold"/>
                                        <p:tgtEl>
                                          <p:spTgt spid="13"/>
                                        </p:tgtEl>
                                        <p:attrNameLst>
                                          <p:attrName>ppt_y</p:attrName>
                                        </p:attrNameLst>
                                      </p:cBhvr>
                                      <p:tavLst>
                                        <p:tav tm="0">
                                          <p:val>
                                            <p:strVal val="#ppt_y+.1"/>
                                          </p:val>
                                        </p:tav>
                                        <p:tav tm="100000">
                                          <p:val>
                                            <p:strVal val="#ppt_y"/>
                                          </p:val>
                                        </p:tav>
                                      </p:tavLst>
                                    </p:anim>
                                  </p:childTnLst>
                                </p:cTn>
                              </p:par>
                              <p:par>
                                <p:cTn id="10" presetID="22" presetClass="entr" presetSubtype="8" fill="hold" grpId="0" nodeType="with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500"/>
                                        <p:tgtEl>
                                          <p:spTgt spid="15"/>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2000"/>
                                        <p:tgtEl>
                                          <p:spTgt spid="11"/>
                                        </p:tgtEl>
                                      </p:cBhvr>
                                    </p:animEffect>
                                  </p:childTnLst>
                                </p:cTn>
                              </p:par>
                            </p:childTnLst>
                          </p:cTn>
                        </p:par>
                        <p:par>
                          <p:cTn id="17" fill="hold">
                            <p:stCondLst>
                              <p:cond delay="2500"/>
                            </p:stCondLst>
                            <p:childTnLst>
                              <p:par>
                                <p:cTn id="18" presetID="10" presetClass="entr" presetSubtype="0" fill="hold" nodeType="after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fade">
                                      <p:cBhvr>
                                        <p:cTn id="20"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P spid="1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17233B"/>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4436F47D-91CE-E94A-AD41-B207FBE52C0C}"/>
              </a:ext>
            </a:extLst>
          </p:cNvPr>
          <p:cNvSpPr/>
          <p:nvPr/>
        </p:nvSpPr>
        <p:spPr>
          <a:xfrm>
            <a:off x="6973397" y="2449034"/>
            <a:ext cx="4933257" cy="3539430"/>
          </a:xfrm>
          <a:prstGeom prst="rect">
            <a:avLst/>
          </a:prstGeom>
        </p:spPr>
        <p:txBody>
          <a:bodyPr wrap="square">
            <a:spAutoFit/>
          </a:bodyPr>
          <a:lstStyle/>
          <a:p>
            <a:pPr marL="457200" lvl="0" indent="-457200">
              <a:buClr>
                <a:srgbClr val="F8BE21"/>
              </a:buClr>
              <a:buFont typeface="Arial" panose="020B0604020202020204" pitchFamily="34" charset="0"/>
              <a:buChar char="•"/>
              <a:defRPr/>
            </a:pPr>
            <a:r>
              <a:rPr lang="en-US" sz="2800" b="1" dirty="0">
                <a:solidFill>
                  <a:prstClr val="white"/>
                </a:solidFill>
                <a:latin typeface="Barlow Condensed SemiBold" pitchFamily="2" charset="77"/>
              </a:rPr>
              <a:t>Located in Fort Worth, TX, and Dulles, VA</a:t>
            </a:r>
          </a:p>
          <a:p>
            <a:pPr marL="457200" lvl="0" indent="-457200">
              <a:buClr>
                <a:srgbClr val="F8BE21"/>
              </a:buClr>
              <a:buFont typeface="Arial" panose="020B0604020202020204" pitchFamily="34" charset="0"/>
              <a:buChar char="•"/>
              <a:defRPr/>
            </a:pPr>
            <a:r>
              <a:rPr lang="en-US" sz="2800" b="1" dirty="0">
                <a:solidFill>
                  <a:prstClr val="white"/>
                </a:solidFill>
                <a:latin typeface="Barlow Condensed SemiBold" pitchFamily="2" charset="77"/>
              </a:rPr>
              <a:t>Maintains over 10,500 alarm panels, after hours phone coverage and in the event of an emergent situation, they dispatch the information to the appropriate duty inspector. </a:t>
            </a:r>
          </a:p>
        </p:txBody>
      </p:sp>
      <p:sp>
        <p:nvSpPr>
          <p:cNvPr id="15" name="Parallelogram 14">
            <a:extLst>
              <a:ext uri="{FF2B5EF4-FFF2-40B4-BE49-F238E27FC236}">
                <a16:creationId xmlns:a16="http://schemas.microsoft.com/office/drawing/2014/main" id="{E6B9ACFF-B48A-F447-88D3-4332CD64F933}"/>
              </a:ext>
            </a:extLst>
          </p:cNvPr>
          <p:cNvSpPr/>
          <p:nvPr/>
        </p:nvSpPr>
        <p:spPr>
          <a:xfrm>
            <a:off x="7071821" y="2132884"/>
            <a:ext cx="1188720" cy="73152"/>
          </a:xfrm>
          <a:prstGeom prst="parallelogram">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grpSp>
        <p:nvGrpSpPr>
          <p:cNvPr id="3" name="Group 2">
            <a:extLst>
              <a:ext uri="{FF2B5EF4-FFF2-40B4-BE49-F238E27FC236}">
                <a16:creationId xmlns:a16="http://schemas.microsoft.com/office/drawing/2014/main" id="{B5865031-CE0B-2B4B-B7A5-85BDEAC903D2}"/>
              </a:ext>
            </a:extLst>
          </p:cNvPr>
          <p:cNvGrpSpPr/>
          <p:nvPr/>
        </p:nvGrpSpPr>
        <p:grpSpPr>
          <a:xfrm>
            <a:off x="1040313" y="2660476"/>
            <a:ext cx="5426293" cy="3052290"/>
            <a:chOff x="1040313" y="2038176"/>
            <a:chExt cx="5426293" cy="3052290"/>
          </a:xfrm>
        </p:grpSpPr>
        <p:pic>
          <p:nvPicPr>
            <p:cNvPr id="14" name="Graphic 13">
              <a:extLst>
                <a:ext uri="{FF2B5EF4-FFF2-40B4-BE49-F238E27FC236}">
                  <a16:creationId xmlns:a16="http://schemas.microsoft.com/office/drawing/2014/main" id="{48F87C33-AA58-7D47-9035-0D82F77E69F2}"/>
                </a:ext>
              </a:extLst>
            </p:cNvPr>
            <p:cNvPicPr>
              <a:picLocks noChangeAspect="1"/>
            </p:cNvPicPr>
            <p:nvPr/>
          </p:nvPicPr>
          <p:blipFill rotWithShape="1">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l="15913" r="57308"/>
            <a:stretch/>
          </p:blipFill>
          <p:spPr>
            <a:xfrm>
              <a:off x="3056271" y="2038176"/>
              <a:ext cx="3410335" cy="1316736"/>
            </a:xfrm>
            <a:prstGeom prst="rect">
              <a:avLst/>
            </a:prstGeom>
          </p:spPr>
        </p:pic>
        <p:pic>
          <p:nvPicPr>
            <p:cNvPr id="16" name="Graphic 15">
              <a:extLst>
                <a:ext uri="{FF2B5EF4-FFF2-40B4-BE49-F238E27FC236}">
                  <a16:creationId xmlns:a16="http://schemas.microsoft.com/office/drawing/2014/main" id="{1BA49E80-B80E-AB4E-9620-5503916A03A8}"/>
                </a:ext>
              </a:extLst>
            </p:cNvPr>
            <p:cNvPicPr>
              <a:picLocks noChangeAspect="1"/>
            </p:cNvPicPr>
            <p:nvPr/>
          </p:nvPicPr>
          <p:blipFill rotWithShape="1">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l="15913" r="57308"/>
            <a:stretch/>
          </p:blipFill>
          <p:spPr>
            <a:xfrm>
              <a:off x="3056271" y="3177131"/>
              <a:ext cx="3410335" cy="1316736"/>
            </a:xfrm>
            <a:prstGeom prst="rect">
              <a:avLst/>
            </a:prstGeom>
          </p:spPr>
        </p:pic>
        <p:pic>
          <p:nvPicPr>
            <p:cNvPr id="17" name="Graphic 16">
              <a:extLst>
                <a:ext uri="{FF2B5EF4-FFF2-40B4-BE49-F238E27FC236}">
                  <a16:creationId xmlns:a16="http://schemas.microsoft.com/office/drawing/2014/main" id="{3C10C35C-9FFB-D044-8B08-2B7E8180AB95}"/>
                </a:ext>
              </a:extLst>
            </p:cNvPr>
            <p:cNvPicPr>
              <a:picLocks noChangeAspect="1"/>
            </p:cNvPicPr>
            <p:nvPr/>
          </p:nvPicPr>
          <p:blipFill rotWithShape="1">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l="4697" t="1" r="52694" b="41189"/>
            <a:stretch/>
          </p:blipFill>
          <p:spPr>
            <a:xfrm>
              <a:off x="1040313" y="4316087"/>
              <a:ext cx="5426293" cy="774379"/>
            </a:xfrm>
            <a:prstGeom prst="rect">
              <a:avLst/>
            </a:prstGeom>
          </p:spPr>
        </p:pic>
      </p:grpSp>
      <p:pic>
        <p:nvPicPr>
          <p:cNvPr id="10" name="Picture 9" descr="A close up of a sign&#10;&#10;Description automatically generated">
            <a:extLst>
              <a:ext uri="{FF2B5EF4-FFF2-40B4-BE49-F238E27FC236}">
                <a16:creationId xmlns:a16="http://schemas.microsoft.com/office/drawing/2014/main" id="{A1D31AA2-C535-FE42-947D-3F07CB99412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0040" y="320040"/>
            <a:ext cx="1232262" cy="1232262"/>
          </a:xfrm>
          <a:prstGeom prst="rect">
            <a:avLst/>
          </a:prstGeom>
        </p:spPr>
      </p:pic>
      <p:sp>
        <p:nvSpPr>
          <p:cNvPr id="11" name="Title 1">
            <a:extLst>
              <a:ext uri="{FF2B5EF4-FFF2-40B4-BE49-F238E27FC236}">
                <a16:creationId xmlns:a16="http://schemas.microsoft.com/office/drawing/2014/main" id="{AD2DD6AF-A52E-407C-B6CD-9CAEEEE4749D}"/>
              </a:ext>
            </a:extLst>
          </p:cNvPr>
          <p:cNvSpPr txBox="1">
            <a:spLocks/>
          </p:cNvSpPr>
          <p:nvPr/>
        </p:nvSpPr>
        <p:spPr>
          <a:xfrm>
            <a:off x="1840149" y="211499"/>
            <a:ext cx="10515600" cy="588601"/>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400" b="1" dirty="0">
                <a:solidFill>
                  <a:srgbClr val="F8BE21"/>
                </a:solidFill>
                <a:latin typeface="Barlow Condensed Medium" panose="020B0604020202020204" charset="0"/>
                <a:ea typeface="+mn-ea"/>
                <a:cs typeface="+mn-cs"/>
              </a:rPr>
              <a:t>WHO WE ARE</a:t>
            </a:r>
          </a:p>
          <a:p>
            <a:r>
              <a:rPr lang="fr-FR" sz="3600" b="1" cap="all" dirty="0">
                <a:solidFill>
                  <a:schemeClr val="bg1"/>
                </a:solidFill>
                <a:latin typeface="Barlow Condensed" panose="020B0604020202020204" charset="0"/>
              </a:rPr>
              <a:t>National Law Enforcement Communication Center</a:t>
            </a:r>
          </a:p>
          <a:p>
            <a:endParaRPr lang="en-US" sz="5400" b="1" dirty="0">
              <a:solidFill>
                <a:srgbClr val="F8BE21"/>
              </a:solidFill>
              <a:latin typeface="Barlow Condensed Medium" panose="020B0604020202020204" charset="0"/>
              <a:ea typeface="+mn-ea"/>
              <a:cs typeface="+mn-cs"/>
            </a:endParaRPr>
          </a:p>
        </p:txBody>
      </p:sp>
      <p:pic>
        <p:nvPicPr>
          <p:cNvPr id="18" name="Picture 17">
            <a:extLst>
              <a:ext uri="{FF2B5EF4-FFF2-40B4-BE49-F238E27FC236}">
                <a16:creationId xmlns:a16="http://schemas.microsoft.com/office/drawing/2014/main" id="{518CD0B8-90FE-4146-971E-E86CE4F2AF0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70379" y="2112617"/>
            <a:ext cx="6448710" cy="3003550"/>
          </a:xfrm>
          <a:prstGeom prst="rect">
            <a:avLst/>
          </a:prstGeom>
        </p:spPr>
      </p:pic>
    </p:spTree>
    <p:extLst>
      <p:ext uri="{BB962C8B-B14F-4D97-AF65-F5344CB8AC3E}">
        <p14:creationId xmlns:p14="http://schemas.microsoft.com/office/powerpoint/2010/main" val="188943297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anim calcmode="lin" valueType="num">
                                      <p:cBhvr>
                                        <p:cTn id="8" dur="500" fill="hold"/>
                                        <p:tgtEl>
                                          <p:spTgt spid="13"/>
                                        </p:tgtEl>
                                        <p:attrNameLst>
                                          <p:attrName>ppt_x</p:attrName>
                                        </p:attrNameLst>
                                      </p:cBhvr>
                                      <p:tavLst>
                                        <p:tav tm="0">
                                          <p:val>
                                            <p:strVal val="#ppt_x"/>
                                          </p:val>
                                        </p:tav>
                                        <p:tav tm="100000">
                                          <p:val>
                                            <p:strVal val="#ppt_x"/>
                                          </p:val>
                                        </p:tav>
                                      </p:tavLst>
                                    </p:anim>
                                    <p:anim calcmode="lin" valueType="num">
                                      <p:cBhvr>
                                        <p:cTn id="9" dur="500" fill="hold"/>
                                        <p:tgtEl>
                                          <p:spTgt spid="13"/>
                                        </p:tgtEl>
                                        <p:attrNameLst>
                                          <p:attrName>ppt_y</p:attrName>
                                        </p:attrNameLst>
                                      </p:cBhvr>
                                      <p:tavLst>
                                        <p:tav tm="0">
                                          <p:val>
                                            <p:strVal val="#ppt_y+.1"/>
                                          </p:val>
                                        </p:tav>
                                        <p:tav tm="100000">
                                          <p:val>
                                            <p:strVal val="#ppt_y"/>
                                          </p:val>
                                        </p:tav>
                                      </p:tavLst>
                                    </p:anim>
                                  </p:childTnLst>
                                </p:cTn>
                              </p:par>
                              <p:par>
                                <p:cTn id="10" presetID="22" presetClass="entr" presetSubtype="8" fill="hold" grpId="0" nodeType="with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500"/>
                                        <p:tgtEl>
                                          <p:spTgt spid="15"/>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animBg="1"/>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16233B"/>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3412B85-1D85-6C45-83A6-87F8223221A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47854" y="771660"/>
            <a:ext cx="10076033" cy="5667768"/>
          </a:xfrm>
          <a:prstGeom prst="rect">
            <a:avLst/>
          </a:prstGeom>
        </p:spPr>
      </p:pic>
      <p:pic>
        <p:nvPicPr>
          <p:cNvPr id="4" name="Picture 3" descr="A close up of a sign&#10;&#10;Description automatically generated">
            <a:extLst>
              <a:ext uri="{FF2B5EF4-FFF2-40B4-BE49-F238E27FC236}">
                <a16:creationId xmlns:a16="http://schemas.microsoft.com/office/drawing/2014/main" id="{7E16F095-33C9-4A4A-8039-08FBD940F75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0040" y="320040"/>
            <a:ext cx="1232262" cy="1232262"/>
          </a:xfrm>
          <a:prstGeom prst="rect">
            <a:avLst/>
          </a:prstGeom>
        </p:spPr>
      </p:pic>
      <p:sp>
        <p:nvSpPr>
          <p:cNvPr id="5" name="Title 1">
            <a:extLst>
              <a:ext uri="{FF2B5EF4-FFF2-40B4-BE49-F238E27FC236}">
                <a16:creationId xmlns:a16="http://schemas.microsoft.com/office/drawing/2014/main" id="{F0D8EC83-3C10-4DCF-B0D1-6829F70634E2}"/>
              </a:ext>
            </a:extLst>
          </p:cNvPr>
          <p:cNvSpPr txBox="1">
            <a:spLocks/>
          </p:cNvSpPr>
          <p:nvPr/>
        </p:nvSpPr>
        <p:spPr>
          <a:xfrm>
            <a:off x="1840149" y="226739"/>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400" b="1" dirty="0">
                <a:solidFill>
                  <a:srgbClr val="F8BE21"/>
                </a:solidFill>
                <a:latin typeface="Barlow Condensed Medium" panose="020B0604020202020204" charset="0"/>
                <a:ea typeface="+mn-ea"/>
                <a:cs typeface="+mn-cs"/>
              </a:rPr>
              <a:t>WHAT DOES IT ALL ADD UP TO?</a:t>
            </a:r>
          </a:p>
        </p:txBody>
      </p:sp>
      <p:sp>
        <p:nvSpPr>
          <p:cNvPr id="7" name="Rectangle 6">
            <a:extLst>
              <a:ext uri="{FF2B5EF4-FFF2-40B4-BE49-F238E27FC236}">
                <a16:creationId xmlns:a16="http://schemas.microsoft.com/office/drawing/2014/main" id="{D97102D2-223B-4F4D-88C1-599CF464A480}"/>
              </a:ext>
            </a:extLst>
          </p:cNvPr>
          <p:cNvSpPr/>
          <p:nvPr/>
        </p:nvSpPr>
        <p:spPr>
          <a:xfrm>
            <a:off x="212474" y="4668758"/>
            <a:ext cx="3079689" cy="369332"/>
          </a:xfrm>
          <a:prstGeom prst="rect">
            <a:avLst/>
          </a:prstGeom>
        </p:spPr>
        <p:txBody>
          <a:bodyPr wrap="none">
            <a:spAutoFit/>
          </a:bodyPr>
          <a:lstStyle/>
          <a:p>
            <a:pPr eaLnBrk="1" hangingPunct="1"/>
            <a:r>
              <a:rPr lang="en-US" b="1" dirty="0">
                <a:solidFill>
                  <a:schemeClr val="bg1"/>
                </a:solidFill>
                <a:latin typeface="Barlow Condensed SemiBold" panose="020B0604020202020204" charset="0"/>
              </a:rPr>
              <a:t>MAIL DELIVERY POINTS: </a:t>
            </a:r>
            <a:r>
              <a:rPr lang="en-US" b="1" dirty="0">
                <a:solidFill>
                  <a:srgbClr val="F8BE21"/>
                </a:solidFill>
                <a:latin typeface="Barlow Condensed SemiBold" panose="020B0604020202020204" charset="0"/>
              </a:rPr>
              <a:t>160 MILLION</a:t>
            </a:r>
          </a:p>
        </p:txBody>
      </p:sp>
      <p:sp>
        <p:nvSpPr>
          <p:cNvPr id="8" name="TextBox 11">
            <a:extLst>
              <a:ext uri="{FF2B5EF4-FFF2-40B4-BE49-F238E27FC236}">
                <a16:creationId xmlns:a16="http://schemas.microsoft.com/office/drawing/2014/main" id="{7F4329B4-546F-49B6-8BE4-F550B832B07E}"/>
              </a:ext>
            </a:extLst>
          </p:cNvPr>
          <p:cNvSpPr txBox="1">
            <a:spLocks noChangeArrowheads="1"/>
          </p:cNvSpPr>
          <p:nvPr/>
        </p:nvSpPr>
        <p:spPr bwMode="auto">
          <a:xfrm>
            <a:off x="212474" y="4989564"/>
            <a:ext cx="3390900" cy="3683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r>
              <a:rPr lang="en-US" b="1" dirty="0">
                <a:solidFill>
                  <a:schemeClr val="bg1"/>
                </a:solidFill>
                <a:latin typeface="Barlow Condensed SemiBold" panose="020B0604020202020204" charset="0"/>
              </a:rPr>
              <a:t>PIECES OF MAIL: </a:t>
            </a:r>
            <a:r>
              <a:rPr lang="en-US" b="1" dirty="0">
                <a:solidFill>
                  <a:srgbClr val="F8BE21"/>
                </a:solidFill>
                <a:latin typeface="Barlow Condensed SemiBold" panose="020B0604020202020204" charset="0"/>
              </a:rPr>
              <a:t>142.6 BILLION</a:t>
            </a:r>
          </a:p>
        </p:txBody>
      </p:sp>
      <p:sp>
        <p:nvSpPr>
          <p:cNvPr id="9" name="TextBox 12">
            <a:extLst>
              <a:ext uri="{FF2B5EF4-FFF2-40B4-BE49-F238E27FC236}">
                <a16:creationId xmlns:a16="http://schemas.microsoft.com/office/drawing/2014/main" id="{0D638BDF-FD6D-4ED6-B5E5-EE3CF314ABB3}"/>
              </a:ext>
            </a:extLst>
          </p:cNvPr>
          <p:cNvSpPr txBox="1">
            <a:spLocks noChangeArrowheads="1"/>
          </p:cNvSpPr>
          <p:nvPr/>
        </p:nvSpPr>
        <p:spPr bwMode="auto">
          <a:xfrm>
            <a:off x="212474" y="5350585"/>
            <a:ext cx="6143625" cy="369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r>
              <a:rPr lang="en-US" b="1" dirty="0">
                <a:solidFill>
                  <a:schemeClr val="bg1"/>
                </a:solidFill>
                <a:latin typeface="Barlow Condensed SemiBold" panose="020B0604020202020204" charset="0"/>
              </a:rPr>
              <a:t>U.S. POSTAL INSPECTION SERVICE EMPLOYEES: </a:t>
            </a:r>
            <a:r>
              <a:rPr lang="en-US" b="1" dirty="0">
                <a:solidFill>
                  <a:srgbClr val="F8BE21"/>
                </a:solidFill>
                <a:latin typeface="Barlow Condensed SemiBold" panose="020B0604020202020204" charset="0"/>
              </a:rPr>
              <a:t>2,425</a:t>
            </a:r>
          </a:p>
        </p:txBody>
      </p:sp>
      <p:sp>
        <p:nvSpPr>
          <p:cNvPr id="10" name="TextBox 14">
            <a:extLst>
              <a:ext uri="{FF2B5EF4-FFF2-40B4-BE49-F238E27FC236}">
                <a16:creationId xmlns:a16="http://schemas.microsoft.com/office/drawing/2014/main" id="{82E06C8D-19BA-488C-AE73-5E51CDD99BE6}"/>
              </a:ext>
            </a:extLst>
          </p:cNvPr>
          <p:cNvSpPr txBox="1">
            <a:spLocks noChangeArrowheads="1"/>
          </p:cNvSpPr>
          <p:nvPr/>
        </p:nvSpPr>
        <p:spPr bwMode="auto">
          <a:xfrm>
            <a:off x="201444" y="5714402"/>
            <a:ext cx="3676650" cy="369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r>
              <a:rPr lang="en-US" b="1" dirty="0">
                <a:solidFill>
                  <a:schemeClr val="bg1"/>
                </a:solidFill>
                <a:latin typeface="Barlow Condensed SemiBold" panose="020B0604020202020204" charset="0"/>
              </a:rPr>
              <a:t>POSTAL INSPECTORS: </a:t>
            </a:r>
            <a:r>
              <a:rPr lang="en-US" b="1" dirty="0">
                <a:solidFill>
                  <a:srgbClr val="F8BE21"/>
                </a:solidFill>
                <a:latin typeface="Barlow Condensed SemiBold" panose="020B0604020202020204" charset="0"/>
              </a:rPr>
              <a:t>1,262 </a:t>
            </a:r>
          </a:p>
        </p:txBody>
      </p:sp>
      <p:sp>
        <p:nvSpPr>
          <p:cNvPr id="11" name="TextBox 15">
            <a:extLst>
              <a:ext uri="{FF2B5EF4-FFF2-40B4-BE49-F238E27FC236}">
                <a16:creationId xmlns:a16="http://schemas.microsoft.com/office/drawing/2014/main" id="{4A9EBEC2-6A76-4CB0-848E-292D9C7179F9}"/>
              </a:ext>
            </a:extLst>
          </p:cNvPr>
          <p:cNvSpPr txBox="1">
            <a:spLocks noChangeArrowheads="1"/>
          </p:cNvSpPr>
          <p:nvPr/>
        </p:nvSpPr>
        <p:spPr bwMode="auto">
          <a:xfrm>
            <a:off x="212474" y="6057575"/>
            <a:ext cx="3448050" cy="3683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r>
              <a:rPr lang="en-US" b="1" dirty="0">
                <a:solidFill>
                  <a:schemeClr val="bg1"/>
                </a:solidFill>
                <a:latin typeface="Barlow Condensed SemiBold" panose="020B0604020202020204" charset="0"/>
              </a:rPr>
              <a:t>INVESTIGATIONS: </a:t>
            </a:r>
            <a:r>
              <a:rPr lang="en-US" b="1" dirty="0">
                <a:solidFill>
                  <a:srgbClr val="F8BE21"/>
                </a:solidFill>
                <a:latin typeface="Barlow Condensed SemiBold" panose="020B0604020202020204" charset="0"/>
              </a:rPr>
              <a:t>5,964</a:t>
            </a:r>
          </a:p>
        </p:txBody>
      </p:sp>
      <p:sp>
        <p:nvSpPr>
          <p:cNvPr id="12" name="TextBox 16">
            <a:extLst>
              <a:ext uri="{FF2B5EF4-FFF2-40B4-BE49-F238E27FC236}">
                <a16:creationId xmlns:a16="http://schemas.microsoft.com/office/drawing/2014/main" id="{2581C8AD-A7C7-4C10-AD85-30ECD4914DA4}"/>
              </a:ext>
            </a:extLst>
          </p:cNvPr>
          <p:cNvSpPr txBox="1">
            <a:spLocks noChangeArrowheads="1"/>
          </p:cNvSpPr>
          <p:nvPr/>
        </p:nvSpPr>
        <p:spPr bwMode="auto">
          <a:xfrm>
            <a:off x="212474" y="6373067"/>
            <a:ext cx="3276600" cy="369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r>
              <a:rPr lang="en-US" b="1" dirty="0">
                <a:solidFill>
                  <a:schemeClr val="bg1"/>
                </a:solidFill>
                <a:latin typeface="Barlow Condensed SemiBold" panose="020B0604020202020204" charset="0"/>
              </a:rPr>
              <a:t>ARRESTS: </a:t>
            </a:r>
            <a:r>
              <a:rPr lang="en-US" b="1" dirty="0">
                <a:solidFill>
                  <a:srgbClr val="F8BE21"/>
                </a:solidFill>
                <a:latin typeface="Barlow Condensed SemiBold" panose="020B0604020202020204" charset="0"/>
              </a:rPr>
              <a:t>5,759 </a:t>
            </a:r>
          </a:p>
        </p:txBody>
      </p:sp>
      <p:grpSp>
        <p:nvGrpSpPr>
          <p:cNvPr id="2" name="Group 1">
            <a:extLst>
              <a:ext uri="{FF2B5EF4-FFF2-40B4-BE49-F238E27FC236}">
                <a16:creationId xmlns:a16="http://schemas.microsoft.com/office/drawing/2014/main" id="{854B3489-4004-4B3F-AE5A-088012001941}"/>
              </a:ext>
            </a:extLst>
          </p:cNvPr>
          <p:cNvGrpSpPr/>
          <p:nvPr/>
        </p:nvGrpSpPr>
        <p:grpSpPr>
          <a:xfrm>
            <a:off x="9576385" y="4668758"/>
            <a:ext cx="2135521" cy="1438056"/>
            <a:chOff x="9576385" y="4668758"/>
            <a:chExt cx="2135521" cy="1438056"/>
          </a:xfrm>
        </p:grpSpPr>
        <p:sp>
          <p:nvSpPr>
            <p:cNvPr id="13" name="Rectangle 12">
              <a:extLst>
                <a:ext uri="{FF2B5EF4-FFF2-40B4-BE49-F238E27FC236}">
                  <a16:creationId xmlns:a16="http://schemas.microsoft.com/office/drawing/2014/main" id="{EA562D26-25D0-47E9-BD1F-98E185116188}"/>
                </a:ext>
              </a:extLst>
            </p:cNvPr>
            <p:cNvSpPr/>
            <p:nvPr/>
          </p:nvSpPr>
          <p:spPr>
            <a:xfrm>
              <a:off x="9576385" y="4668758"/>
              <a:ext cx="2135521" cy="584775"/>
            </a:xfrm>
            <a:prstGeom prst="rect">
              <a:avLst/>
            </a:prstGeom>
          </p:spPr>
          <p:txBody>
            <a:bodyPr wrap="none">
              <a:spAutoFit/>
            </a:bodyPr>
            <a:lstStyle/>
            <a:p>
              <a:pPr eaLnBrk="1" hangingPunct="1"/>
              <a:r>
                <a:rPr lang="en-US" sz="3200" b="1" dirty="0">
                  <a:solidFill>
                    <a:schemeClr val="bg1"/>
                  </a:solidFill>
                  <a:latin typeface="Barlow Condensed SemiBold" panose="020B0604020202020204" charset="0"/>
                </a:rPr>
                <a:t>TAX DOLLARS</a:t>
              </a:r>
              <a:endParaRPr lang="en-US" sz="3200" b="1" dirty="0">
                <a:solidFill>
                  <a:srgbClr val="F8BE21"/>
                </a:solidFill>
                <a:latin typeface="Barlow Condensed SemiBold" panose="020B0604020202020204" charset="0"/>
              </a:endParaRPr>
            </a:p>
          </p:txBody>
        </p:sp>
        <p:sp>
          <p:nvSpPr>
            <p:cNvPr id="14" name="Rectangle 13">
              <a:extLst>
                <a:ext uri="{FF2B5EF4-FFF2-40B4-BE49-F238E27FC236}">
                  <a16:creationId xmlns:a16="http://schemas.microsoft.com/office/drawing/2014/main" id="{FA8A4C00-D301-41EC-9A15-1FE149867E39}"/>
                </a:ext>
              </a:extLst>
            </p:cNvPr>
            <p:cNvSpPr/>
            <p:nvPr/>
          </p:nvSpPr>
          <p:spPr>
            <a:xfrm>
              <a:off x="9617381" y="4906485"/>
              <a:ext cx="2071401" cy="1200329"/>
            </a:xfrm>
            <a:prstGeom prst="rect">
              <a:avLst/>
            </a:prstGeom>
          </p:spPr>
          <p:txBody>
            <a:bodyPr wrap="none">
              <a:spAutoFit/>
            </a:bodyPr>
            <a:lstStyle/>
            <a:p>
              <a:pPr eaLnBrk="1" hangingPunct="1"/>
              <a:r>
                <a:rPr lang="en-US" sz="7200" b="1" dirty="0">
                  <a:solidFill>
                    <a:srgbClr val="F8BE21"/>
                  </a:solidFill>
                  <a:latin typeface="Barlow Condensed SemiBold" panose="020B0604020202020204" charset="0"/>
                </a:rPr>
                <a:t>ZERO!</a:t>
              </a:r>
            </a:p>
          </p:txBody>
        </p:sp>
      </p:grpSp>
    </p:spTree>
    <p:extLst>
      <p:ext uri="{BB962C8B-B14F-4D97-AF65-F5344CB8AC3E}">
        <p14:creationId xmlns:p14="http://schemas.microsoft.com/office/powerpoint/2010/main" val="166767947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par>
                          <p:cTn id="12" fill="hold">
                            <p:stCondLst>
                              <p:cond delay="2500"/>
                            </p:stCondLst>
                            <p:childTnLst>
                              <p:par>
                                <p:cTn id="13" presetID="10" presetClass="entr" presetSubtype="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childTnLst>
                          </p:cTn>
                        </p:par>
                        <p:par>
                          <p:cTn id="20" fill="hold">
                            <p:stCondLst>
                              <p:cond delay="3500"/>
                            </p:stCondLst>
                            <p:childTnLst>
                              <p:par>
                                <p:cTn id="21" presetID="10" presetClass="entr" presetSubtype="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par>
                          <p:cTn id="24" fill="hold">
                            <p:stCondLst>
                              <p:cond delay="4000"/>
                            </p:stCondLst>
                            <p:childTnLst>
                              <p:par>
                                <p:cTn id="25" presetID="10" presetClass="entr" presetSubtype="0"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par>
                          <p:cTn id="28" fill="hold">
                            <p:stCondLst>
                              <p:cond delay="4500"/>
                            </p:stCondLst>
                            <p:childTnLst>
                              <p:par>
                                <p:cTn id="29" presetID="10" presetClass="entr" presetSubtype="0"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childTnLst>
                          </p:cTn>
                        </p:par>
                        <p:par>
                          <p:cTn id="32" fill="hold">
                            <p:stCondLst>
                              <p:cond delay="5000"/>
                            </p:stCondLst>
                            <p:childTnLst>
                              <p:par>
                                <p:cTn id="33" presetID="31" presetClass="entr" presetSubtype="0" fill="hold" nodeType="afterEffect">
                                  <p:stCondLst>
                                    <p:cond delay="0"/>
                                  </p:stCondLst>
                                  <p:childTnLst>
                                    <p:set>
                                      <p:cBhvr>
                                        <p:cTn id="34" dur="1" fill="hold">
                                          <p:stCondLst>
                                            <p:cond delay="0"/>
                                          </p:stCondLst>
                                        </p:cTn>
                                        <p:tgtEl>
                                          <p:spTgt spid="2"/>
                                        </p:tgtEl>
                                        <p:attrNameLst>
                                          <p:attrName>style.visibility</p:attrName>
                                        </p:attrNameLst>
                                      </p:cBhvr>
                                      <p:to>
                                        <p:strVal val="visible"/>
                                      </p:to>
                                    </p:set>
                                    <p:anim calcmode="lin" valueType="num">
                                      <p:cBhvr>
                                        <p:cTn id="35" dur="1000" fill="hold"/>
                                        <p:tgtEl>
                                          <p:spTgt spid="2"/>
                                        </p:tgtEl>
                                        <p:attrNameLst>
                                          <p:attrName>ppt_w</p:attrName>
                                        </p:attrNameLst>
                                      </p:cBhvr>
                                      <p:tavLst>
                                        <p:tav tm="0">
                                          <p:val>
                                            <p:fltVal val="0"/>
                                          </p:val>
                                        </p:tav>
                                        <p:tav tm="100000">
                                          <p:val>
                                            <p:strVal val="#ppt_w"/>
                                          </p:val>
                                        </p:tav>
                                      </p:tavLst>
                                    </p:anim>
                                    <p:anim calcmode="lin" valueType="num">
                                      <p:cBhvr>
                                        <p:cTn id="36" dur="1000" fill="hold"/>
                                        <p:tgtEl>
                                          <p:spTgt spid="2"/>
                                        </p:tgtEl>
                                        <p:attrNameLst>
                                          <p:attrName>ppt_h</p:attrName>
                                        </p:attrNameLst>
                                      </p:cBhvr>
                                      <p:tavLst>
                                        <p:tav tm="0">
                                          <p:val>
                                            <p:fltVal val="0"/>
                                          </p:val>
                                        </p:tav>
                                        <p:tav tm="100000">
                                          <p:val>
                                            <p:strVal val="#ppt_h"/>
                                          </p:val>
                                        </p:tav>
                                      </p:tavLst>
                                    </p:anim>
                                    <p:anim calcmode="lin" valueType="num">
                                      <p:cBhvr>
                                        <p:cTn id="37" dur="1000" fill="hold"/>
                                        <p:tgtEl>
                                          <p:spTgt spid="2"/>
                                        </p:tgtEl>
                                        <p:attrNameLst>
                                          <p:attrName>style.rotation</p:attrName>
                                        </p:attrNameLst>
                                      </p:cBhvr>
                                      <p:tavLst>
                                        <p:tav tm="0">
                                          <p:val>
                                            <p:fltVal val="90"/>
                                          </p:val>
                                        </p:tav>
                                        <p:tav tm="100000">
                                          <p:val>
                                            <p:fltVal val="0"/>
                                          </p:val>
                                        </p:tav>
                                      </p:tavLst>
                                    </p:anim>
                                    <p:animEffect transition="in" filter="fade">
                                      <p:cBhvr>
                                        <p:cTn id="38"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8" grpId="0"/>
      <p:bldP spid="9" grpId="0"/>
      <p:bldP spid="10" grpId="0"/>
      <p:bldP spid="11" grpId="0"/>
      <p:bldP spid="12"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17233B"/>
        </a:solidFill>
        <a:effectLst/>
      </p:bgPr>
    </p:bg>
    <p:spTree>
      <p:nvGrpSpPr>
        <p:cNvPr id="1" name=""/>
        <p:cNvGrpSpPr/>
        <p:nvPr/>
      </p:nvGrpSpPr>
      <p:grpSpPr>
        <a:xfrm>
          <a:off x="0" y="0"/>
          <a:ext cx="0" cy="0"/>
          <a:chOff x="0" y="0"/>
          <a:chExt cx="0" cy="0"/>
        </a:xfrm>
      </p:grpSpPr>
      <p:pic>
        <p:nvPicPr>
          <p:cNvPr id="3" name="Picture 2" descr="A picture containing animal, light, table, sitting&#10;&#10;Description automatically generated">
            <a:extLst>
              <a:ext uri="{FF2B5EF4-FFF2-40B4-BE49-F238E27FC236}">
                <a16:creationId xmlns:a16="http://schemas.microsoft.com/office/drawing/2014/main" id="{2AADA462-B96E-464A-9553-8383CE3AA9F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 y="1"/>
            <a:ext cx="12191999" cy="6858000"/>
          </a:xfrm>
          <a:prstGeom prst="rect">
            <a:avLst/>
          </a:prstGeom>
        </p:spPr>
      </p:pic>
      <p:sp>
        <p:nvSpPr>
          <p:cNvPr id="23" name="Rectangle 22">
            <a:extLst>
              <a:ext uri="{FF2B5EF4-FFF2-40B4-BE49-F238E27FC236}">
                <a16:creationId xmlns:a16="http://schemas.microsoft.com/office/drawing/2014/main" id="{8A1D31C2-D8A6-8344-9EE6-CB1C43C83058}"/>
              </a:ext>
            </a:extLst>
          </p:cNvPr>
          <p:cNvSpPr/>
          <p:nvPr/>
        </p:nvSpPr>
        <p:spPr>
          <a:xfrm>
            <a:off x="0" y="1"/>
            <a:ext cx="12192000" cy="6858000"/>
          </a:xfrm>
          <a:prstGeom prst="rect">
            <a:avLst/>
          </a:prstGeom>
          <a:solidFill>
            <a:srgbClr val="16233B">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17" name="TextBox 16">
            <a:extLst>
              <a:ext uri="{FF2B5EF4-FFF2-40B4-BE49-F238E27FC236}">
                <a16:creationId xmlns:a16="http://schemas.microsoft.com/office/drawing/2014/main" id="{ADEC915C-DB02-6947-BE6B-DEFEDFD982A4}"/>
              </a:ext>
            </a:extLst>
          </p:cNvPr>
          <p:cNvSpPr txBox="1"/>
          <p:nvPr/>
        </p:nvSpPr>
        <p:spPr>
          <a:xfrm>
            <a:off x="1074836" y="1648603"/>
            <a:ext cx="10698063" cy="4321942"/>
          </a:xfrm>
          <a:prstGeom prst="rect">
            <a:avLst/>
          </a:prstGeom>
          <a:noFill/>
        </p:spPr>
        <p:txBody>
          <a:bodyPr wrap="square" lIns="0" tIns="0" rIns="0" bIns="0" rtlCol="0">
            <a:noAutofit/>
          </a:bodyPr>
          <a:lstStyle/>
          <a:p>
            <a:pPr marL="457200" lvl="0" indent="-457200">
              <a:lnSpc>
                <a:spcPct val="90000"/>
              </a:lnSpc>
              <a:spcAft>
                <a:spcPts val="600"/>
              </a:spcAft>
              <a:buClr>
                <a:srgbClr val="F8BE21"/>
              </a:buClr>
              <a:buFont typeface="Arial" panose="020B0604020202020204" pitchFamily="34" charset="0"/>
              <a:buChar char="•"/>
              <a:tabLst>
                <a:tab pos="2563813" algn="l"/>
              </a:tabLst>
              <a:defRPr/>
            </a:pPr>
            <a:endParaRPr lang="en-US" sz="2800" b="1" dirty="0">
              <a:solidFill>
                <a:prstClr val="white"/>
              </a:solidFill>
              <a:latin typeface="Barlow Condensed SemiBold" pitchFamily="2" charset="77"/>
              <a:cs typeface="Arial" panose="020B0604020202020204" pitchFamily="34" charset="0"/>
            </a:endParaRPr>
          </a:p>
          <a:p>
            <a:pPr marL="457200" lvl="0" indent="-457200">
              <a:lnSpc>
                <a:spcPct val="90000"/>
              </a:lnSpc>
              <a:spcAft>
                <a:spcPts val="600"/>
              </a:spcAft>
              <a:buClr>
                <a:srgbClr val="F8BE21"/>
              </a:buClr>
              <a:buFont typeface="Arial" panose="020B0604020202020204" pitchFamily="34" charset="0"/>
              <a:buChar char="•"/>
              <a:tabLst>
                <a:tab pos="2563813" algn="l"/>
              </a:tabLst>
              <a:defRPr/>
            </a:pPr>
            <a:r>
              <a:rPr lang="en-US" sz="2800" b="1" dirty="0">
                <a:solidFill>
                  <a:prstClr val="white"/>
                </a:solidFill>
                <a:latin typeface="Barlow Condensed SemiBold" pitchFamily="2" charset="77"/>
                <a:cs typeface="Arial" panose="020B0604020202020204" pitchFamily="34" charset="0"/>
              </a:rPr>
              <a:t>Required to carry firearms</a:t>
            </a:r>
          </a:p>
          <a:p>
            <a:pPr marL="457200" lvl="0" indent="-457200">
              <a:lnSpc>
                <a:spcPct val="90000"/>
              </a:lnSpc>
              <a:spcAft>
                <a:spcPts val="600"/>
              </a:spcAft>
              <a:buClr>
                <a:srgbClr val="F8BE21"/>
              </a:buClr>
              <a:buFont typeface="Arial" panose="020B0604020202020204" pitchFamily="34" charset="0"/>
              <a:buChar char="•"/>
              <a:tabLst>
                <a:tab pos="2563813" algn="l"/>
              </a:tabLst>
              <a:defRPr/>
            </a:pPr>
            <a:endParaRPr lang="en-US" sz="2800" b="1" dirty="0">
              <a:solidFill>
                <a:prstClr val="white"/>
              </a:solidFill>
              <a:latin typeface="Barlow Condensed SemiBold" pitchFamily="2" charset="77"/>
              <a:cs typeface="Arial" panose="020B0604020202020204" pitchFamily="34" charset="0"/>
            </a:endParaRPr>
          </a:p>
          <a:p>
            <a:pPr marL="457200" lvl="0" indent="-457200">
              <a:lnSpc>
                <a:spcPct val="90000"/>
              </a:lnSpc>
              <a:spcAft>
                <a:spcPts val="600"/>
              </a:spcAft>
              <a:buClr>
                <a:srgbClr val="F8BE21"/>
              </a:buClr>
              <a:buFont typeface="Arial" panose="020B0604020202020204" pitchFamily="34" charset="0"/>
              <a:buChar char="•"/>
              <a:tabLst>
                <a:tab pos="2563813" algn="l"/>
              </a:tabLst>
              <a:defRPr/>
            </a:pPr>
            <a:r>
              <a:rPr lang="en-US" sz="2800" b="1" dirty="0">
                <a:solidFill>
                  <a:prstClr val="white"/>
                </a:solidFill>
                <a:latin typeface="Barlow Condensed SemiBold" pitchFamily="2" charset="77"/>
                <a:cs typeface="Arial" panose="020B0604020202020204" pitchFamily="34" charset="0"/>
              </a:rPr>
              <a:t>Inspectors are required to work an average of eight (8) hours per workday. Additionally, inspectors must meet the annual average minimum requirements of two (2) hours of available hours or unscheduled work hours per regular workday to receive Law Enforcement Availability Pay (LEAP). </a:t>
            </a:r>
          </a:p>
          <a:p>
            <a:pPr marL="457200" lvl="0" indent="-457200">
              <a:lnSpc>
                <a:spcPct val="90000"/>
              </a:lnSpc>
              <a:spcAft>
                <a:spcPts val="600"/>
              </a:spcAft>
              <a:buClr>
                <a:srgbClr val="F8BE21"/>
              </a:buClr>
              <a:buFont typeface="Arial" panose="020B0604020202020204" pitchFamily="34" charset="0"/>
              <a:buChar char="•"/>
              <a:tabLst>
                <a:tab pos="2563813" algn="l"/>
              </a:tabLst>
              <a:defRPr/>
            </a:pPr>
            <a:endParaRPr lang="en-US" sz="2800" b="1" dirty="0">
              <a:solidFill>
                <a:prstClr val="white"/>
              </a:solidFill>
              <a:latin typeface="Barlow Condensed SemiBold" pitchFamily="2" charset="77"/>
              <a:cs typeface="Arial" panose="020B0604020202020204" pitchFamily="34" charset="0"/>
            </a:endParaRPr>
          </a:p>
          <a:p>
            <a:pPr marL="457200" lvl="0" indent="-457200">
              <a:lnSpc>
                <a:spcPct val="90000"/>
              </a:lnSpc>
              <a:spcAft>
                <a:spcPts val="600"/>
              </a:spcAft>
              <a:buClr>
                <a:srgbClr val="F8BE21"/>
              </a:buClr>
              <a:buFont typeface="Arial" panose="020B0604020202020204" pitchFamily="34" charset="0"/>
              <a:buChar char="•"/>
              <a:tabLst>
                <a:tab pos="2563813" algn="l"/>
              </a:tabLst>
              <a:defRPr/>
            </a:pPr>
            <a:r>
              <a:rPr lang="en-US" sz="2800" b="1" dirty="0">
                <a:solidFill>
                  <a:prstClr val="white"/>
                </a:solidFill>
                <a:latin typeface="Barlow Condensed SemiBold" pitchFamily="2" charset="77"/>
                <a:cs typeface="Arial" panose="020B0604020202020204" pitchFamily="34" charset="0"/>
              </a:rPr>
              <a:t>Inspectors must be available when the unexpected occurs which may include nights, weekends, and holidays (on call 24/7, LEAP Policy)</a:t>
            </a:r>
          </a:p>
        </p:txBody>
      </p:sp>
      <p:sp>
        <p:nvSpPr>
          <p:cNvPr id="11" name="Title 1">
            <a:extLst>
              <a:ext uri="{FF2B5EF4-FFF2-40B4-BE49-F238E27FC236}">
                <a16:creationId xmlns:a16="http://schemas.microsoft.com/office/drawing/2014/main" id="{615BC954-AE34-44FB-9B7C-23093572C935}"/>
              </a:ext>
            </a:extLst>
          </p:cNvPr>
          <p:cNvSpPr txBox="1">
            <a:spLocks/>
          </p:cNvSpPr>
          <p:nvPr/>
        </p:nvSpPr>
        <p:spPr>
          <a:xfrm>
            <a:off x="1840149" y="211499"/>
            <a:ext cx="10515600" cy="588601"/>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400" b="1" dirty="0">
                <a:solidFill>
                  <a:srgbClr val="F8BE21"/>
                </a:solidFill>
                <a:latin typeface="Barlow Condensed Medium" panose="020B0604020202020204" charset="0"/>
                <a:ea typeface="+mn-ea"/>
                <a:cs typeface="+mn-cs"/>
              </a:rPr>
              <a:t>U.S. POSTAL INSPECTION SERVICE</a:t>
            </a:r>
          </a:p>
          <a:p>
            <a:r>
              <a:rPr lang="fr-FR" sz="3600" b="1" cap="all" dirty="0">
                <a:solidFill>
                  <a:schemeClr val="bg1"/>
                </a:solidFill>
                <a:latin typeface="Barlow Condensed" panose="020B0604020202020204" charset="0"/>
              </a:rPr>
              <a:t>Realistic Job </a:t>
            </a:r>
            <a:r>
              <a:rPr lang="fr-FR" sz="3600" b="1" cap="all" dirty="0" err="1">
                <a:solidFill>
                  <a:schemeClr val="bg1"/>
                </a:solidFill>
                <a:latin typeface="Barlow Condensed" panose="020B0604020202020204" charset="0"/>
              </a:rPr>
              <a:t>Preview</a:t>
            </a:r>
            <a:endParaRPr lang="fr-FR" sz="3600" b="1" cap="all" dirty="0">
              <a:solidFill>
                <a:schemeClr val="bg1"/>
              </a:solidFill>
              <a:latin typeface="Barlow Condensed" panose="020B0604020202020204" charset="0"/>
            </a:endParaRPr>
          </a:p>
          <a:p>
            <a:endParaRPr lang="fr-FR" sz="3600" b="1" cap="all" dirty="0">
              <a:solidFill>
                <a:schemeClr val="bg1"/>
              </a:solidFill>
              <a:latin typeface="Barlow Condensed" panose="020B0604020202020204" charset="0"/>
            </a:endParaRPr>
          </a:p>
          <a:p>
            <a:endParaRPr lang="fr-FR" sz="3600" b="1" cap="all" dirty="0">
              <a:solidFill>
                <a:schemeClr val="bg1"/>
              </a:solidFill>
              <a:latin typeface="Barlow Condensed" panose="020B0604020202020204" charset="0"/>
            </a:endParaRPr>
          </a:p>
          <a:p>
            <a:endParaRPr lang="en-US" sz="5400" b="1" dirty="0">
              <a:solidFill>
                <a:srgbClr val="F8BE21"/>
              </a:solidFill>
              <a:latin typeface="Barlow Condensed Medium" panose="020B0604020202020204" charset="0"/>
              <a:ea typeface="+mn-ea"/>
              <a:cs typeface="+mn-cs"/>
            </a:endParaRPr>
          </a:p>
        </p:txBody>
      </p:sp>
      <p:pic>
        <p:nvPicPr>
          <p:cNvPr id="13" name="Picture 12" descr="A close up of a sign&#10;&#10;Description automatically generated">
            <a:extLst>
              <a:ext uri="{FF2B5EF4-FFF2-40B4-BE49-F238E27FC236}">
                <a16:creationId xmlns:a16="http://schemas.microsoft.com/office/drawing/2014/main" id="{A6743861-9E6F-4519-A559-5CAF9FA5E8B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0040" y="320040"/>
            <a:ext cx="1232262" cy="1232262"/>
          </a:xfrm>
          <a:prstGeom prst="rect">
            <a:avLst/>
          </a:prstGeom>
        </p:spPr>
      </p:pic>
    </p:spTree>
    <p:extLst>
      <p:ext uri="{BB962C8B-B14F-4D97-AF65-F5344CB8AC3E}">
        <p14:creationId xmlns:p14="http://schemas.microsoft.com/office/powerpoint/2010/main" val="3124165436"/>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anim calcmode="lin" valueType="num">
                                      <p:cBhvr>
                                        <p:cTn id="8" dur="500" fill="hold"/>
                                        <p:tgtEl>
                                          <p:spTgt spid="17"/>
                                        </p:tgtEl>
                                        <p:attrNameLst>
                                          <p:attrName>ppt_x</p:attrName>
                                        </p:attrNameLst>
                                      </p:cBhvr>
                                      <p:tavLst>
                                        <p:tav tm="0">
                                          <p:val>
                                            <p:strVal val="#ppt_x"/>
                                          </p:val>
                                        </p:tav>
                                        <p:tav tm="100000">
                                          <p:val>
                                            <p:strVal val="#ppt_x"/>
                                          </p:val>
                                        </p:tav>
                                      </p:tavLst>
                                    </p:anim>
                                    <p:anim calcmode="lin" valueType="num">
                                      <p:cBhvr>
                                        <p:cTn id="9" dur="500" fill="hold"/>
                                        <p:tgtEl>
                                          <p:spTgt spid="17"/>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animal, light, table, sitting&#10;&#10;Description automatically generated">
            <a:extLst>
              <a:ext uri="{FF2B5EF4-FFF2-40B4-BE49-F238E27FC236}">
                <a16:creationId xmlns:a16="http://schemas.microsoft.com/office/drawing/2014/main" id="{2AADA462-B96E-464A-9553-8383CE3AA9F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 y="1"/>
            <a:ext cx="12191999" cy="6858000"/>
          </a:xfrm>
          <a:prstGeom prst="rect">
            <a:avLst/>
          </a:prstGeom>
        </p:spPr>
      </p:pic>
      <p:sp>
        <p:nvSpPr>
          <p:cNvPr id="23" name="Rectangle 22">
            <a:extLst>
              <a:ext uri="{FF2B5EF4-FFF2-40B4-BE49-F238E27FC236}">
                <a16:creationId xmlns:a16="http://schemas.microsoft.com/office/drawing/2014/main" id="{8A1D31C2-D8A6-8344-9EE6-CB1C43C83058}"/>
              </a:ext>
            </a:extLst>
          </p:cNvPr>
          <p:cNvSpPr/>
          <p:nvPr/>
        </p:nvSpPr>
        <p:spPr>
          <a:xfrm>
            <a:off x="0" y="0"/>
            <a:ext cx="12192000" cy="6858000"/>
          </a:xfrm>
          <a:prstGeom prst="rect">
            <a:avLst/>
          </a:prstGeom>
          <a:solidFill>
            <a:srgbClr val="16233B">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17" name="TextBox 16">
            <a:extLst>
              <a:ext uri="{FF2B5EF4-FFF2-40B4-BE49-F238E27FC236}">
                <a16:creationId xmlns:a16="http://schemas.microsoft.com/office/drawing/2014/main" id="{ADEC915C-DB02-6947-BE6B-DEFEDFD982A4}"/>
              </a:ext>
            </a:extLst>
          </p:cNvPr>
          <p:cNvSpPr txBox="1"/>
          <p:nvPr/>
        </p:nvSpPr>
        <p:spPr>
          <a:xfrm>
            <a:off x="1074836" y="1648603"/>
            <a:ext cx="10698063" cy="4321942"/>
          </a:xfrm>
          <a:prstGeom prst="rect">
            <a:avLst/>
          </a:prstGeom>
          <a:noFill/>
        </p:spPr>
        <p:txBody>
          <a:bodyPr wrap="square" lIns="0" tIns="0" rIns="0" bIns="0" rtlCol="0">
            <a:noAutofit/>
          </a:bodyPr>
          <a:lstStyle/>
          <a:p>
            <a:pPr marL="457200" lvl="0" indent="-457200">
              <a:lnSpc>
                <a:spcPct val="90000"/>
              </a:lnSpc>
              <a:spcAft>
                <a:spcPts val="600"/>
              </a:spcAft>
              <a:buClr>
                <a:srgbClr val="F8BE21"/>
              </a:buClr>
              <a:buFont typeface="Arial" panose="020B0604020202020204" pitchFamily="34" charset="0"/>
              <a:buChar char="•"/>
              <a:tabLst>
                <a:tab pos="2563813" algn="l"/>
              </a:tabLst>
              <a:defRPr/>
            </a:pPr>
            <a:endParaRPr lang="en-US" sz="2800" b="1" dirty="0">
              <a:solidFill>
                <a:prstClr val="white"/>
              </a:solidFill>
              <a:latin typeface="Barlow Condensed SemiBold" pitchFamily="2" charset="77"/>
              <a:cs typeface="Arial" panose="020B0604020202020204" pitchFamily="34" charset="0"/>
            </a:endParaRPr>
          </a:p>
          <a:p>
            <a:pPr marL="457200" lvl="0" indent="-457200">
              <a:lnSpc>
                <a:spcPct val="90000"/>
              </a:lnSpc>
              <a:spcAft>
                <a:spcPts val="600"/>
              </a:spcAft>
              <a:buClr>
                <a:srgbClr val="F8BE21"/>
              </a:buClr>
              <a:buFont typeface="Arial" panose="020B0604020202020204" pitchFamily="34" charset="0"/>
              <a:buChar char="•"/>
              <a:tabLst>
                <a:tab pos="2563813" algn="l"/>
              </a:tabLst>
              <a:defRPr/>
            </a:pPr>
            <a:r>
              <a:rPr lang="en-US" sz="2800" b="1" dirty="0">
                <a:solidFill>
                  <a:prstClr val="white"/>
                </a:solidFill>
                <a:latin typeface="Barlow Condensed SemiBold" pitchFamily="2" charset="77"/>
                <a:cs typeface="Arial" panose="020B0604020202020204" pitchFamily="34" charset="0"/>
              </a:rPr>
              <a:t>Inspectors are required to travel as needed</a:t>
            </a:r>
          </a:p>
          <a:p>
            <a:pPr marL="457200" lvl="0" indent="-457200">
              <a:lnSpc>
                <a:spcPct val="90000"/>
              </a:lnSpc>
              <a:spcAft>
                <a:spcPts val="600"/>
              </a:spcAft>
              <a:buClr>
                <a:srgbClr val="F8BE21"/>
              </a:buClr>
              <a:buFont typeface="Arial" panose="020B0604020202020204" pitchFamily="34" charset="0"/>
              <a:buChar char="•"/>
              <a:tabLst>
                <a:tab pos="2563813" algn="l"/>
              </a:tabLst>
              <a:defRPr/>
            </a:pPr>
            <a:endParaRPr lang="en-US" sz="2800" b="1" dirty="0">
              <a:solidFill>
                <a:prstClr val="white"/>
              </a:solidFill>
              <a:latin typeface="Barlow Condensed SemiBold" pitchFamily="2" charset="77"/>
              <a:cs typeface="Arial" panose="020B0604020202020204" pitchFamily="34" charset="0"/>
            </a:endParaRPr>
          </a:p>
          <a:p>
            <a:pPr marL="457200" lvl="0" indent="-457200">
              <a:lnSpc>
                <a:spcPct val="90000"/>
              </a:lnSpc>
              <a:spcAft>
                <a:spcPts val="600"/>
              </a:spcAft>
              <a:buClr>
                <a:srgbClr val="F8BE21"/>
              </a:buClr>
              <a:buFont typeface="Arial" panose="020B0604020202020204" pitchFamily="34" charset="0"/>
              <a:buChar char="•"/>
              <a:tabLst>
                <a:tab pos="2563813" algn="l"/>
              </a:tabLst>
              <a:defRPr/>
            </a:pPr>
            <a:r>
              <a:rPr lang="en-US" sz="2800" b="1" dirty="0">
                <a:solidFill>
                  <a:prstClr val="white"/>
                </a:solidFill>
                <a:latin typeface="Barlow Condensed SemiBold" pitchFamily="2" charset="77"/>
                <a:cs typeface="Arial" panose="020B0604020202020204" pitchFamily="34" charset="0"/>
              </a:rPr>
              <a:t>Inspectors may be required to work in undesirable areas and under adverse conditions</a:t>
            </a:r>
          </a:p>
          <a:p>
            <a:pPr lvl="0">
              <a:lnSpc>
                <a:spcPct val="90000"/>
              </a:lnSpc>
              <a:spcAft>
                <a:spcPts val="600"/>
              </a:spcAft>
              <a:buClr>
                <a:srgbClr val="F8BE21"/>
              </a:buClr>
              <a:tabLst>
                <a:tab pos="2563813" algn="l"/>
              </a:tabLst>
              <a:defRPr/>
            </a:pPr>
            <a:endParaRPr lang="en-US" sz="2800" b="1" dirty="0">
              <a:solidFill>
                <a:prstClr val="white"/>
              </a:solidFill>
              <a:latin typeface="Barlow Condensed SemiBold" pitchFamily="2" charset="77"/>
              <a:cs typeface="Arial" panose="020B0604020202020204" pitchFamily="34" charset="0"/>
            </a:endParaRPr>
          </a:p>
          <a:p>
            <a:pPr marL="457200" lvl="0" indent="-457200">
              <a:lnSpc>
                <a:spcPct val="90000"/>
              </a:lnSpc>
              <a:spcAft>
                <a:spcPts val="600"/>
              </a:spcAft>
              <a:buClr>
                <a:srgbClr val="F8BE21"/>
              </a:buClr>
              <a:buFont typeface="Arial" panose="020B0604020202020204" pitchFamily="34" charset="0"/>
              <a:buChar char="•"/>
              <a:tabLst>
                <a:tab pos="2563813" algn="l"/>
              </a:tabLst>
              <a:defRPr/>
            </a:pPr>
            <a:r>
              <a:rPr lang="en-US" sz="2800" b="1" dirty="0">
                <a:solidFill>
                  <a:prstClr val="white"/>
                </a:solidFill>
                <a:latin typeface="Barlow Condensed SemiBold" pitchFamily="2" charset="77"/>
                <a:cs typeface="Arial" panose="020B0604020202020204" pitchFamily="34" charset="0"/>
              </a:rPr>
              <a:t>Inspectors do not receive overtime compensation or compensatory time – they are exempt from the provisions of the Fair Labor Standards Act (FLSA)</a:t>
            </a:r>
          </a:p>
        </p:txBody>
      </p:sp>
      <p:sp>
        <p:nvSpPr>
          <p:cNvPr id="11" name="Title 1">
            <a:extLst>
              <a:ext uri="{FF2B5EF4-FFF2-40B4-BE49-F238E27FC236}">
                <a16:creationId xmlns:a16="http://schemas.microsoft.com/office/drawing/2014/main" id="{615BC954-AE34-44FB-9B7C-23093572C935}"/>
              </a:ext>
            </a:extLst>
          </p:cNvPr>
          <p:cNvSpPr txBox="1">
            <a:spLocks/>
          </p:cNvSpPr>
          <p:nvPr/>
        </p:nvSpPr>
        <p:spPr>
          <a:xfrm>
            <a:off x="1840149" y="211499"/>
            <a:ext cx="10515600" cy="588601"/>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400" b="1" dirty="0">
                <a:solidFill>
                  <a:srgbClr val="F8BE21"/>
                </a:solidFill>
                <a:latin typeface="Barlow Condensed Medium" panose="020B0604020202020204" charset="0"/>
                <a:ea typeface="+mn-ea"/>
                <a:cs typeface="+mn-cs"/>
              </a:rPr>
              <a:t>U.S. POSTAL INSPECTION SERVICE</a:t>
            </a:r>
          </a:p>
          <a:p>
            <a:r>
              <a:rPr lang="fr-FR" sz="3600" b="1" cap="all" dirty="0">
                <a:solidFill>
                  <a:schemeClr val="bg1"/>
                </a:solidFill>
                <a:latin typeface="Barlow Condensed" panose="020B0604020202020204" charset="0"/>
              </a:rPr>
              <a:t>Realistic Job Preview</a:t>
            </a:r>
          </a:p>
          <a:p>
            <a:endParaRPr lang="en-US" sz="5400" b="1" dirty="0">
              <a:solidFill>
                <a:srgbClr val="F8BE21"/>
              </a:solidFill>
              <a:latin typeface="Barlow Condensed Medium" panose="020B0604020202020204" charset="0"/>
              <a:ea typeface="+mn-ea"/>
              <a:cs typeface="+mn-cs"/>
            </a:endParaRPr>
          </a:p>
        </p:txBody>
      </p:sp>
      <p:pic>
        <p:nvPicPr>
          <p:cNvPr id="13" name="Picture 12" descr="A close up of a sign&#10;&#10;Description automatically generated">
            <a:extLst>
              <a:ext uri="{FF2B5EF4-FFF2-40B4-BE49-F238E27FC236}">
                <a16:creationId xmlns:a16="http://schemas.microsoft.com/office/drawing/2014/main" id="{A6743861-9E6F-4519-A559-5CAF9FA5E8B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0040" y="320040"/>
            <a:ext cx="1232262" cy="1232262"/>
          </a:xfrm>
          <a:prstGeom prst="rect">
            <a:avLst/>
          </a:prstGeom>
        </p:spPr>
      </p:pic>
    </p:spTree>
    <p:extLst>
      <p:ext uri="{BB962C8B-B14F-4D97-AF65-F5344CB8AC3E}">
        <p14:creationId xmlns:p14="http://schemas.microsoft.com/office/powerpoint/2010/main" val="1436901576"/>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anim calcmode="lin" valueType="num">
                                      <p:cBhvr>
                                        <p:cTn id="8" dur="500" fill="hold"/>
                                        <p:tgtEl>
                                          <p:spTgt spid="17"/>
                                        </p:tgtEl>
                                        <p:attrNameLst>
                                          <p:attrName>ppt_x</p:attrName>
                                        </p:attrNameLst>
                                      </p:cBhvr>
                                      <p:tavLst>
                                        <p:tav tm="0">
                                          <p:val>
                                            <p:strVal val="#ppt_x"/>
                                          </p:val>
                                        </p:tav>
                                        <p:tav tm="100000">
                                          <p:val>
                                            <p:strVal val="#ppt_x"/>
                                          </p:val>
                                        </p:tav>
                                      </p:tavLst>
                                    </p:anim>
                                    <p:anim calcmode="lin" valueType="num">
                                      <p:cBhvr>
                                        <p:cTn id="9" dur="500" fill="hold"/>
                                        <p:tgtEl>
                                          <p:spTgt spid="17"/>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1"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17233B"/>
        </a:solidFill>
        <a:effectLst/>
      </p:bgPr>
    </p:bg>
    <p:spTree>
      <p:nvGrpSpPr>
        <p:cNvPr id="1" name=""/>
        <p:cNvGrpSpPr/>
        <p:nvPr/>
      </p:nvGrpSpPr>
      <p:grpSpPr>
        <a:xfrm>
          <a:off x="0" y="0"/>
          <a:ext cx="0" cy="0"/>
          <a:chOff x="0" y="0"/>
          <a:chExt cx="0" cy="0"/>
        </a:xfrm>
      </p:grpSpPr>
      <p:pic>
        <p:nvPicPr>
          <p:cNvPr id="3" name="Picture 2" descr="A picture containing animal, light, table, sitting&#10;&#10;Description automatically generated">
            <a:extLst>
              <a:ext uri="{FF2B5EF4-FFF2-40B4-BE49-F238E27FC236}">
                <a16:creationId xmlns:a16="http://schemas.microsoft.com/office/drawing/2014/main" id="{2AADA462-B96E-464A-9553-8383CE3AA9F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 y="1"/>
            <a:ext cx="12191999" cy="6858000"/>
          </a:xfrm>
          <a:prstGeom prst="rect">
            <a:avLst/>
          </a:prstGeom>
        </p:spPr>
      </p:pic>
      <p:sp>
        <p:nvSpPr>
          <p:cNvPr id="23" name="Rectangle 22">
            <a:extLst>
              <a:ext uri="{FF2B5EF4-FFF2-40B4-BE49-F238E27FC236}">
                <a16:creationId xmlns:a16="http://schemas.microsoft.com/office/drawing/2014/main" id="{8A1D31C2-D8A6-8344-9EE6-CB1C43C83058}"/>
              </a:ext>
            </a:extLst>
          </p:cNvPr>
          <p:cNvSpPr/>
          <p:nvPr/>
        </p:nvSpPr>
        <p:spPr>
          <a:xfrm>
            <a:off x="0" y="0"/>
            <a:ext cx="12192000" cy="6858000"/>
          </a:xfrm>
          <a:prstGeom prst="rect">
            <a:avLst/>
          </a:prstGeom>
          <a:solidFill>
            <a:srgbClr val="16233B">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17" name="TextBox 16">
            <a:extLst>
              <a:ext uri="{FF2B5EF4-FFF2-40B4-BE49-F238E27FC236}">
                <a16:creationId xmlns:a16="http://schemas.microsoft.com/office/drawing/2014/main" id="{ADEC915C-DB02-6947-BE6B-DEFEDFD982A4}"/>
              </a:ext>
            </a:extLst>
          </p:cNvPr>
          <p:cNvSpPr txBox="1"/>
          <p:nvPr/>
        </p:nvSpPr>
        <p:spPr>
          <a:xfrm>
            <a:off x="1074836" y="1668079"/>
            <a:ext cx="10698063" cy="4321942"/>
          </a:xfrm>
          <a:prstGeom prst="rect">
            <a:avLst/>
          </a:prstGeom>
          <a:noFill/>
        </p:spPr>
        <p:txBody>
          <a:bodyPr wrap="square" lIns="0" tIns="0" rIns="0" bIns="0" rtlCol="0">
            <a:noAutofit/>
          </a:bodyPr>
          <a:lstStyle/>
          <a:p>
            <a:pPr marL="457200" lvl="0" indent="-457200">
              <a:lnSpc>
                <a:spcPct val="90000"/>
              </a:lnSpc>
              <a:spcAft>
                <a:spcPts val="600"/>
              </a:spcAft>
              <a:buClr>
                <a:srgbClr val="F8BE21"/>
              </a:buClr>
              <a:buFont typeface="Arial" panose="020B0604020202020204" pitchFamily="34" charset="0"/>
              <a:buChar char="•"/>
              <a:tabLst>
                <a:tab pos="2563813" algn="l"/>
              </a:tabLst>
              <a:defRPr/>
            </a:pPr>
            <a:r>
              <a:rPr lang="en-US" sz="2400" b="1" dirty="0">
                <a:solidFill>
                  <a:prstClr val="white"/>
                </a:solidFill>
                <a:latin typeface="Barlow Condensed SemiBold" pitchFamily="2" charset="77"/>
                <a:cs typeface="Arial" panose="020B0604020202020204" pitchFamily="34" charset="0"/>
              </a:rPr>
              <a:t>Assessment Center in Potomac, MD </a:t>
            </a:r>
          </a:p>
          <a:p>
            <a:pPr marL="457200" lvl="0" indent="-457200">
              <a:lnSpc>
                <a:spcPct val="90000"/>
              </a:lnSpc>
              <a:spcAft>
                <a:spcPts val="600"/>
              </a:spcAft>
              <a:buClr>
                <a:srgbClr val="F8BE21"/>
              </a:buClr>
              <a:buFont typeface="Arial" panose="020B0604020202020204" pitchFamily="34" charset="0"/>
              <a:buChar char="•"/>
              <a:tabLst>
                <a:tab pos="2563813" algn="l"/>
              </a:tabLst>
              <a:defRPr/>
            </a:pPr>
            <a:r>
              <a:rPr lang="en-US" sz="2400" b="1" dirty="0">
                <a:solidFill>
                  <a:prstClr val="white"/>
                </a:solidFill>
                <a:latin typeface="Barlow Condensed SemiBold" pitchFamily="2" charset="77"/>
                <a:cs typeface="Arial" panose="020B0604020202020204" pitchFamily="34" charset="0"/>
              </a:rPr>
              <a:t>Physical Fitness Test</a:t>
            </a:r>
          </a:p>
          <a:p>
            <a:pPr marL="457200" lvl="0" indent="-457200">
              <a:lnSpc>
                <a:spcPct val="90000"/>
              </a:lnSpc>
              <a:spcAft>
                <a:spcPts val="600"/>
              </a:spcAft>
              <a:buClr>
                <a:srgbClr val="F8BE21"/>
              </a:buClr>
              <a:buFont typeface="Arial" panose="020B0604020202020204" pitchFamily="34" charset="0"/>
              <a:buChar char="•"/>
              <a:tabLst>
                <a:tab pos="2563813" algn="l"/>
              </a:tabLst>
              <a:defRPr/>
            </a:pPr>
            <a:r>
              <a:rPr lang="en-US" sz="2400" b="1" dirty="0">
                <a:solidFill>
                  <a:prstClr val="white"/>
                </a:solidFill>
                <a:latin typeface="Barlow Condensed SemiBold" pitchFamily="2" charset="77"/>
                <a:cs typeface="Arial" panose="020B0604020202020204" pitchFamily="34" charset="0"/>
              </a:rPr>
              <a:t>Polygraph Examination</a:t>
            </a:r>
          </a:p>
          <a:p>
            <a:pPr marL="457200" lvl="0" indent="-457200">
              <a:lnSpc>
                <a:spcPct val="90000"/>
              </a:lnSpc>
              <a:spcAft>
                <a:spcPts val="600"/>
              </a:spcAft>
              <a:buClr>
                <a:srgbClr val="F8BE21"/>
              </a:buClr>
              <a:buFont typeface="Arial" panose="020B0604020202020204" pitchFamily="34" charset="0"/>
              <a:buChar char="•"/>
              <a:tabLst>
                <a:tab pos="2563813" algn="l"/>
              </a:tabLst>
              <a:defRPr/>
            </a:pPr>
            <a:r>
              <a:rPr lang="en-US" sz="2400" b="1" dirty="0">
                <a:solidFill>
                  <a:prstClr val="white"/>
                </a:solidFill>
                <a:latin typeface="Barlow Condensed SemiBold" pitchFamily="2" charset="77"/>
                <a:cs typeface="Arial" panose="020B0604020202020204" pitchFamily="34" charset="0"/>
              </a:rPr>
              <a:t>Management Interview</a:t>
            </a:r>
          </a:p>
          <a:p>
            <a:pPr marL="457200" lvl="0" indent="-457200">
              <a:lnSpc>
                <a:spcPct val="90000"/>
              </a:lnSpc>
              <a:spcAft>
                <a:spcPts val="600"/>
              </a:spcAft>
              <a:buClr>
                <a:srgbClr val="F8BE21"/>
              </a:buClr>
              <a:buFont typeface="Arial" panose="020B0604020202020204" pitchFamily="34" charset="0"/>
              <a:buChar char="•"/>
              <a:tabLst>
                <a:tab pos="2563813" algn="l"/>
              </a:tabLst>
              <a:defRPr/>
            </a:pPr>
            <a:r>
              <a:rPr lang="en-US" sz="2400" b="1" dirty="0">
                <a:solidFill>
                  <a:prstClr val="white"/>
                </a:solidFill>
                <a:latin typeface="Barlow Condensed SemiBold" pitchFamily="2" charset="77"/>
                <a:cs typeface="Arial" panose="020B0604020202020204" pitchFamily="34" charset="0"/>
              </a:rPr>
              <a:t>Selection Pool</a:t>
            </a:r>
          </a:p>
          <a:p>
            <a:pPr marL="457200" lvl="0" indent="-457200">
              <a:lnSpc>
                <a:spcPct val="90000"/>
              </a:lnSpc>
              <a:spcAft>
                <a:spcPts val="600"/>
              </a:spcAft>
              <a:buClr>
                <a:srgbClr val="F8BE21"/>
              </a:buClr>
              <a:buFont typeface="Arial" panose="020B0604020202020204" pitchFamily="34" charset="0"/>
              <a:buChar char="•"/>
              <a:tabLst>
                <a:tab pos="2563813" algn="l"/>
              </a:tabLst>
              <a:defRPr/>
            </a:pPr>
            <a:r>
              <a:rPr lang="en-US" sz="2400" b="1" dirty="0">
                <a:solidFill>
                  <a:prstClr val="white"/>
                </a:solidFill>
                <a:latin typeface="Barlow Condensed SemiBold" pitchFamily="2" charset="77"/>
                <a:cs typeface="Arial" panose="020B0604020202020204" pitchFamily="34" charset="0"/>
              </a:rPr>
              <a:t>Conditional Job Offer (based on needs of USPIS)</a:t>
            </a:r>
          </a:p>
          <a:p>
            <a:pPr marL="457200" lvl="0" indent="-457200">
              <a:lnSpc>
                <a:spcPct val="90000"/>
              </a:lnSpc>
              <a:spcAft>
                <a:spcPts val="600"/>
              </a:spcAft>
              <a:buClr>
                <a:srgbClr val="F8BE21"/>
              </a:buClr>
              <a:buFont typeface="Arial" panose="020B0604020202020204" pitchFamily="34" charset="0"/>
              <a:buChar char="•"/>
              <a:tabLst>
                <a:tab pos="2563813" algn="l"/>
              </a:tabLst>
              <a:defRPr/>
            </a:pPr>
            <a:r>
              <a:rPr lang="en-US" sz="2400" b="1" dirty="0">
                <a:solidFill>
                  <a:prstClr val="white"/>
                </a:solidFill>
                <a:latin typeface="Barlow Condensed SemiBold" pitchFamily="2" charset="77"/>
                <a:cs typeface="Arial" panose="020B0604020202020204" pitchFamily="34" charset="0"/>
              </a:rPr>
              <a:t>Background Investigation (Top Secret), Drug Testing, and Medical/Psychological Examinations</a:t>
            </a:r>
          </a:p>
          <a:p>
            <a:pPr marL="457200" lvl="0" indent="-457200">
              <a:lnSpc>
                <a:spcPct val="90000"/>
              </a:lnSpc>
              <a:spcAft>
                <a:spcPts val="600"/>
              </a:spcAft>
              <a:buClr>
                <a:srgbClr val="F8BE21"/>
              </a:buClr>
              <a:buFont typeface="Arial" panose="020B0604020202020204" pitchFamily="34" charset="0"/>
              <a:buChar char="•"/>
              <a:tabLst>
                <a:tab pos="2563813" algn="l"/>
              </a:tabLst>
              <a:defRPr/>
            </a:pPr>
            <a:r>
              <a:rPr lang="en-US" sz="2400" b="1" dirty="0">
                <a:solidFill>
                  <a:prstClr val="white"/>
                </a:solidFill>
                <a:latin typeface="Barlow Condensed SemiBold" pitchFamily="2" charset="77"/>
                <a:cs typeface="Arial" panose="020B0604020202020204" pitchFamily="34" charset="0"/>
              </a:rPr>
              <a:t>16-Week Basic Inspector Training (BIT) in Potomac, MD</a:t>
            </a:r>
          </a:p>
          <a:p>
            <a:pPr marL="457200" lvl="0" indent="-457200">
              <a:lnSpc>
                <a:spcPct val="90000"/>
              </a:lnSpc>
              <a:spcAft>
                <a:spcPts val="600"/>
              </a:spcAft>
              <a:buClr>
                <a:srgbClr val="F8BE21"/>
              </a:buClr>
              <a:buFont typeface="Arial" panose="020B0604020202020204" pitchFamily="34" charset="0"/>
              <a:buChar char="•"/>
              <a:tabLst>
                <a:tab pos="2563813" algn="l"/>
              </a:tabLst>
              <a:defRPr/>
            </a:pPr>
            <a:r>
              <a:rPr lang="en-US" sz="2400" b="1" dirty="0">
                <a:solidFill>
                  <a:prstClr val="white"/>
                </a:solidFill>
                <a:latin typeface="Barlow Condensed SemiBold" pitchFamily="2" charset="77"/>
                <a:cs typeface="Arial" panose="020B0604020202020204" pitchFamily="34" charset="0"/>
              </a:rPr>
              <a:t>Graduation from BIT is a CONDITION OF EMPLOYMENT</a:t>
            </a:r>
          </a:p>
          <a:p>
            <a:pPr marL="457200" lvl="0" indent="-457200">
              <a:lnSpc>
                <a:spcPct val="90000"/>
              </a:lnSpc>
              <a:spcAft>
                <a:spcPts val="600"/>
              </a:spcAft>
              <a:buClr>
                <a:srgbClr val="F8BE21"/>
              </a:buClr>
              <a:buFont typeface="Arial" panose="020B0604020202020204" pitchFamily="34" charset="0"/>
              <a:buChar char="•"/>
              <a:tabLst>
                <a:tab pos="2563813" algn="l"/>
              </a:tabLst>
              <a:defRPr/>
            </a:pPr>
            <a:r>
              <a:rPr lang="en-US" sz="2400" b="1" dirty="0">
                <a:solidFill>
                  <a:prstClr val="white"/>
                </a:solidFill>
                <a:latin typeface="Barlow Condensed SemiBold" pitchFamily="2" charset="77"/>
                <a:cs typeface="Arial" panose="020B0604020202020204" pitchFamily="34" charset="0"/>
              </a:rPr>
              <a:t>Post Basic Training at Division </a:t>
            </a:r>
          </a:p>
          <a:p>
            <a:pPr marL="457200" lvl="0" indent="-457200">
              <a:lnSpc>
                <a:spcPct val="90000"/>
              </a:lnSpc>
              <a:spcAft>
                <a:spcPts val="600"/>
              </a:spcAft>
              <a:buClr>
                <a:srgbClr val="F8BE21"/>
              </a:buClr>
              <a:buFont typeface="Arial" panose="020B0604020202020204" pitchFamily="34" charset="0"/>
              <a:buChar char="•"/>
              <a:tabLst>
                <a:tab pos="2563813" algn="l"/>
              </a:tabLst>
              <a:defRPr/>
            </a:pPr>
            <a:r>
              <a:rPr lang="en-US" sz="2400" b="1" dirty="0">
                <a:solidFill>
                  <a:prstClr val="white"/>
                </a:solidFill>
                <a:latin typeface="Barlow Condensed SemiBold" pitchFamily="2" charset="77"/>
                <a:cs typeface="Arial" panose="020B0604020202020204" pitchFamily="34" charset="0"/>
              </a:rPr>
              <a:t>Two-year Probationary Period from hiring date (one-year if Vet. Pref.) </a:t>
            </a:r>
          </a:p>
          <a:p>
            <a:pPr marL="457200" lvl="0" indent="-457200">
              <a:lnSpc>
                <a:spcPct val="90000"/>
              </a:lnSpc>
              <a:spcAft>
                <a:spcPts val="600"/>
              </a:spcAft>
              <a:buClr>
                <a:srgbClr val="F8BE21"/>
              </a:buClr>
              <a:buFont typeface="Arial" panose="020B0604020202020204" pitchFamily="34" charset="0"/>
              <a:buChar char="•"/>
              <a:tabLst>
                <a:tab pos="2563813" algn="l"/>
              </a:tabLst>
              <a:defRPr/>
            </a:pPr>
            <a:r>
              <a:rPr lang="en-US" sz="2400" b="1" dirty="0">
                <a:solidFill>
                  <a:prstClr val="white"/>
                </a:solidFill>
                <a:latin typeface="Barlow Condensed SemiBold" pitchFamily="2" charset="77"/>
                <a:cs typeface="Arial" panose="020B0604020202020204" pitchFamily="34" charset="0"/>
              </a:rPr>
              <a:t>USPS employees have a two-year Probationary Period</a:t>
            </a:r>
          </a:p>
        </p:txBody>
      </p:sp>
      <p:sp>
        <p:nvSpPr>
          <p:cNvPr id="11" name="Title 1">
            <a:extLst>
              <a:ext uri="{FF2B5EF4-FFF2-40B4-BE49-F238E27FC236}">
                <a16:creationId xmlns:a16="http://schemas.microsoft.com/office/drawing/2014/main" id="{615BC954-AE34-44FB-9B7C-23093572C935}"/>
              </a:ext>
            </a:extLst>
          </p:cNvPr>
          <p:cNvSpPr txBox="1">
            <a:spLocks/>
          </p:cNvSpPr>
          <p:nvPr/>
        </p:nvSpPr>
        <p:spPr>
          <a:xfrm>
            <a:off x="1840149" y="211499"/>
            <a:ext cx="10515600" cy="588601"/>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400" b="1" dirty="0">
                <a:solidFill>
                  <a:srgbClr val="F8BE21"/>
                </a:solidFill>
                <a:latin typeface="Barlow Condensed Medium" panose="020B0604020202020204" charset="0"/>
                <a:ea typeface="+mn-ea"/>
                <a:cs typeface="+mn-cs"/>
              </a:rPr>
              <a:t>U.S. POSTAL INSPECTION SERVICE</a:t>
            </a:r>
          </a:p>
          <a:p>
            <a:r>
              <a:rPr lang="en-US" sz="4000" b="1" cap="all" dirty="0">
                <a:solidFill>
                  <a:schemeClr val="bg1"/>
                </a:solidFill>
                <a:latin typeface="Barlow Condensed" panose="020B0604020202020204" charset="0"/>
              </a:rPr>
              <a:t>Next Steps in Application Process</a:t>
            </a:r>
            <a:endParaRPr lang="fr-FR" sz="4000" b="1" cap="all" dirty="0">
              <a:solidFill>
                <a:schemeClr val="bg1"/>
              </a:solidFill>
              <a:latin typeface="Barlow Condensed" panose="020B0604020202020204" charset="0"/>
            </a:endParaRPr>
          </a:p>
        </p:txBody>
      </p:sp>
      <p:pic>
        <p:nvPicPr>
          <p:cNvPr id="13" name="Picture 12" descr="A close up of a sign&#10;&#10;Description automatically generated">
            <a:extLst>
              <a:ext uri="{FF2B5EF4-FFF2-40B4-BE49-F238E27FC236}">
                <a16:creationId xmlns:a16="http://schemas.microsoft.com/office/drawing/2014/main" id="{A6743861-9E6F-4519-A559-5CAF9FA5E8B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0040" y="320040"/>
            <a:ext cx="1232262" cy="1232262"/>
          </a:xfrm>
          <a:prstGeom prst="rect">
            <a:avLst/>
          </a:prstGeom>
        </p:spPr>
      </p:pic>
    </p:spTree>
    <p:extLst>
      <p:ext uri="{BB962C8B-B14F-4D97-AF65-F5344CB8AC3E}">
        <p14:creationId xmlns:p14="http://schemas.microsoft.com/office/powerpoint/2010/main" val="1950062212"/>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anim calcmode="lin" valueType="num">
                                      <p:cBhvr>
                                        <p:cTn id="8" dur="500" fill="hold"/>
                                        <p:tgtEl>
                                          <p:spTgt spid="17"/>
                                        </p:tgtEl>
                                        <p:attrNameLst>
                                          <p:attrName>ppt_x</p:attrName>
                                        </p:attrNameLst>
                                      </p:cBhvr>
                                      <p:tavLst>
                                        <p:tav tm="0">
                                          <p:val>
                                            <p:strVal val="#ppt_x"/>
                                          </p:val>
                                        </p:tav>
                                        <p:tav tm="100000">
                                          <p:val>
                                            <p:strVal val="#ppt_x"/>
                                          </p:val>
                                        </p:tav>
                                      </p:tavLst>
                                    </p:anim>
                                    <p:anim calcmode="lin" valueType="num">
                                      <p:cBhvr>
                                        <p:cTn id="9" dur="500" fill="hold"/>
                                        <p:tgtEl>
                                          <p:spTgt spid="17"/>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animal, light, table, sitting&#10;&#10;Description automatically generated">
            <a:extLst>
              <a:ext uri="{FF2B5EF4-FFF2-40B4-BE49-F238E27FC236}">
                <a16:creationId xmlns:a16="http://schemas.microsoft.com/office/drawing/2014/main" id="{2AADA462-B96E-464A-9553-8383CE3AA9F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 y="1"/>
            <a:ext cx="12191999" cy="6858000"/>
          </a:xfrm>
          <a:prstGeom prst="rect">
            <a:avLst/>
          </a:prstGeom>
        </p:spPr>
      </p:pic>
      <p:sp>
        <p:nvSpPr>
          <p:cNvPr id="23" name="Rectangle 22">
            <a:extLst>
              <a:ext uri="{FF2B5EF4-FFF2-40B4-BE49-F238E27FC236}">
                <a16:creationId xmlns:a16="http://schemas.microsoft.com/office/drawing/2014/main" id="{8A1D31C2-D8A6-8344-9EE6-CB1C43C83058}"/>
              </a:ext>
            </a:extLst>
          </p:cNvPr>
          <p:cNvSpPr/>
          <p:nvPr/>
        </p:nvSpPr>
        <p:spPr>
          <a:xfrm>
            <a:off x="0" y="0"/>
            <a:ext cx="12192000" cy="6858000"/>
          </a:xfrm>
          <a:prstGeom prst="rect">
            <a:avLst/>
          </a:prstGeom>
          <a:solidFill>
            <a:srgbClr val="16233B">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17" name="TextBox 16">
            <a:extLst>
              <a:ext uri="{FF2B5EF4-FFF2-40B4-BE49-F238E27FC236}">
                <a16:creationId xmlns:a16="http://schemas.microsoft.com/office/drawing/2014/main" id="{ADEC915C-DB02-6947-BE6B-DEFEDFD982A4}"/>
              </a:ext>
            </a:extLst>
          </p:cNvPr>
          <p:cNvSpPr txBox="1"/>
          <p:nvPr/>
        </p:nvSpPr>
        <p:spPr>
          <a:xfrm>
            <a:off x="1074836" y="1553907"/>
            <a:ext cx="10698063" cy="4321942"/>
          </a:xfrm>
          <a:prstGeom prst="rect">
            <a:avLst/>
          </a:prstGeom>
          <a:noFill/>
        </p:spPr>
        <p:txBody>
          <a:bodyPr wrap="square" lIns="0" tIns="0" rIns="0" bIns="0" rtlCol="0">
            <a:noAutofit/>
          </a:bodyPr>
          <a:lstStyle/>
          <a:p>
            <a:pPr marL="457200" lvl="0" indent="-457200">
              <a:lnSpc>
                <a:spcPct val="90000"/>
              </a:lnSpc>
              <a:spcAft>
                <a:spcPts val="600"/>
              </a:spcAft>
              <a:buClr>
                <a:srgbClr val="F8BE21"/>
              </a:buClr>
              <a:buFont typeface="Arial" panose="020B0604020202020204" pitchFamily="34" charset="0"/>
              <a:buChar char="•"/>
              <a:tabLst>
                <a:tab pos="2563813" algn="l"/>
              </a:tabLst>
              <a:defRPr/>
            </a:pPr>
            <a:endParaRPr lang="en-US" sz="2800" b="1" dirty="0">
              <a:solidFill>
                <a:prstClr val="white"/>
              </a:solidFill>
              <a:latin typeface="Barlow Condensed SemiBold" pitchFamily="2" charset="77"/>
              <a:cs typeface="Arial" panose="020B0604020202020204" pitchFamily="34" charset="0"/>
            </a:endParaRPr>
          </a:p>
          <a:p>
            <a:pPr marL="457200" lvl="0" indent="-457200">
              <a:lnSpc>
                <a:spcPct val="90000"/>
              </a:lnSpc>
              <a:spcAft>
                <a:spcPts val="600"/>
              </a:spcAft>
              <a:buClr>
                <a:srgbClr val="F8BE21"/>
              </a:buClr>
              <a:buFont typeface="Arial" panose="020B0604020202020204" pitchFamily="34" charset="0"/>
              <a:buChar char="•"/>
              <a:tabLst>
                <a:tab pos="2563813" algn="l"/>
              </a:tabLst>
              <a:defRPr/>
            </a:pPr>
            <a:r>
              <a:rPr lang="en-US" sz="2800" b="1" dirty="0">
                <a:solidFill>
                  <a:prstClr val="white"/>
                </a:solidFill>
                <a:latin typeface="Barlow Condensed SemiBold" pitchFamily="2" charset="77"/>
                <a:cs typeface="Arial" panose="020B0604020202020204" pitchFamily="34" charset="0"/>
              </a:rPr>
              <a:t>Covers all information you have provided</a:t>
            </a:r>
          </a:p>
          <a:p>
            <a:pPr marL="457200" lvl="0" indent="-457200">
              <a:lnSpc>
                <a:spcPct val="90000"/>
              </a:lnSpc>
              <a:spcAft>
                <a:spcPts val="600"/>
              </a:spcAft>
              <a:buClr>
                <a:srgbClr val="F8BE21"/>
              </a:buClr>
              <a:buFont typeface="Arial" panose="020B0604020202020204" pitchFamily="34" charset="0"/>
              <a:buChar char="•"/>
              <a:tabLst>
                <a:tab pos="2563813" algn="l"/>
              </a:tabLst>
              <a:defRPr/>
            </a:pPr>
            <a:endParaRPr lang="en-US" sz="2800" b="1" dirty="0">
              <a:solidFill>
                <a:prstClr val="white"/>
              </a:solidFill>
              <a:latin typeface="Barlow Condensed SemiBold" pitchFamily="2" charset="77"/>
              <a:cs typeface="Arial" panose="020B0604020202020204" pitchFamily="34" charset="0"/>
            </a:endParaRPr>
          </a:p>
          <a:p>
            <a:pPr marL="457200" indent="-457200">
              <a:lnSpc>
                <a:spcPct val="90000"/>
              </a:lnSpc>
              <a:spcAft>
                <a:spcPts val="600"/>
              </a:spcAft>
              <a:buClr>
                <a:srgbClr val="F8BE21"/>
              </a:buClr>
              <a:buFont typeface="Arial" panose="020B0604020202020204" pitchFamily="34" charset="0"/>
              <a:buChar char="•"/>
              <a:tabLst>
                <a:tab pos="2563813" algn="l"/>
              </a:tabLst>
              <a:defRPr/>
            </a:pPr>
            <a:r>
              <a:rPr lang="en-US" sz="2800" b="1" dirty="0">
                <a:solidFill>
                  <a:prstClr val="white"/>
                </a:solidFill>
                <a:latin typeface="Barlow Condensed SemiBold" pitchFamily="2" charset="77"/>
                <a:cs typeface="Arial" panose="020B0604020202020204" pitchFamily="34" charset="0"/>
              </a:rPr>
              <a:t>Historically more than 50% of applicants are removed at the polygraph step</a:t>
            </a:r>
          </a:p>
          <a:p>
            <a:pPr marL="457200" lvl="0" indent="-457200">
              <a:lnSpc>
                <a:spcPct val="90000"/>
              </a:lnSpc>
              <a:spcAft>
                <a:spcPts val="600"/>
              </a:spcAft>
              <a:buClr>
                <a:srgbClr val="F8BE21"/>
              </a:buClr>
              <a:buFont typeface="Arial" panose="020B0604020202020204" pitchFamily="34" charset="0"/>
              <a:buChar char="•"/>
              <a:tabLst>
                <a:tab pos="2563813" algn="l"/>
              </a:tabLst>
              <a:defRPr/>
            </a:pPr>
            <a:endParaRPr lang="en-US" sz="2800" b="1" dirty="0">
              <a:solidFill>
                <a:prstClr val="white"/>
              </a:solidFill>
              <a:latin typeface="Barlow Condensed SemiBold" pitchFamily="2" charset="77"/>
              <a:cs typeface="Arial" panose="020B0604020202020204" pitchFamily="34" charset="0"/>
            </a:endParaRPr>
          </a:p>
          <a:p>
            <a:pPr marL="457200" lvl="0" indent="-457200">
              <a:lnSpc>
                <a:spcPct val="90000"/>
              </a:lnSpc>
              <a:spcAft>
                <a:spcPts val="600"/>
              </a:spcAft>
              <a:buClr>
                <a:srgbClr val="F8BE21"/>
              </a:buClr>
              <a:buFont typeface="Arial" panose="020B0604020202020204" pitchFamily="34" charset="0"/>
              <a:buChar char="•"/>
              <a:tabLst>
                <a:tab pos="2563813" algn="l"/>
              </a:tabLst>
              <a:defRPr/>
            </a:pPr>
            <a:r>
              <a:rPr lang="en-US" sz="2800" b="1" dirty="0">
                <a:solidFill>
                  <a:prstClr val="white"/>
                </a:solidFill>
                <a:latin typeface="Barlow Condensed SemiBold" pitchFamily="2" charset="77"/>
                <a:cs typeface="Arial" panose="020B0604020202020204" pitchFamily="34" charset="0"/>
              </a:rPr>
              <a:t>Consequences of failure of polygraph examination</a:t>
            </a:r>
          </a:p>
          <a:p>
            <a:pPr marL="457200" lvl="0" indent="-457200">
              <a:lnSpc>
                <a:spcPct val="90000"/>
              </a:lnSpc>
              <a:spcAft>
                <a:spcPts val="600"/>
              </a:spcAft>
              <a:buClr>
                <a:srgbClr val="F8BE21"/>
              </a:buClr>
              <a:buFont typeface="Arial" panose="020B0604020202020204" pitchFamily="34" charset="0"/>
              <a:buChar char="•"/>
              <a:tabLst>
                <a:tab pos="2563813" algn="l"/>
              </a:tabLst>
              <a:defRPr/>
            </a:pPr>
            <a:endParaRPr lang="en-US" sz="2800" b="1" dirty="0">
              <a:solidFill>
                <a:prstClr val="white"/>
              </a:solidFill>
              <a:latin typeface="Barlow Condensed SemiBold" pitchFamily="2" charset="77"/>
              <a:cs typeface="Arial" panose="020B0604020202020204" pitchFamily="34" charset="0"/>
            </a:endParaRPr>
          </a:p>
          <a:p>
            <a:pPr marL="457200" lvl="0" indent="-457200">
              <a:lnSpc>
                <a:spcPct val="90000"/>
              </a:lnSpc>
              <a:spcAft>
                <a:spcPts val="600"/>
              </a:spcAft>
              <a:buClr>
                <a:srgbClr val="F8BE21"/>
              </a:buClr>
              <a:buFont typeface="Arial" panose="020B0604020202020204" pitchFamily="34" charset="0"/>
              <a:buChar char="•"/>
              <a:tabLst>
                <a:tab pos="2563813" algn="l"/>
              </a:tabLst>
              <a:defRPr/>
            </a:pPr>
            <a:r>
              <a:rPr lang="en-US" sz="2800" b="1" dirty="0">
                <a:solidFill>
                  <a:prstClr val="white"/>
                </a:solidFill>
                <a:latin typeface="Barlow Condensed SemiBold" pitchFamily="2" charset="77"/>
                <a:cs typeface="Arial" panose="020B0604020202020204" pitchFamily="34" charset="0"/>
              </a:rPr>
              <a:t>Negative information discovered during the polygraph examination may be disclosed to current or potential law enforcement employers, as well as USPS. </a:t>
            </a:r>
          </a:p>
        </p:txBody>
      </p:sp>
      <p:sp>
        <p:nvSpPr>
          <p:cNvPr id="11" name="Title 1">
            <a:extLst>
              <a:ext uri="{FF2B5EF4-FFF2-40B4-BE49-F238E27FC236}">
                <a16:creationId xmlns:a16="http://schemas.microsoft.com/office/drawing/2014/main" id="{615BC954-AE34-44FB-9B7C-23093572C935}"/>
              </a:ext>
            </a:extLst>
          </p:cNvPr>
          <p:cNvSpPr txBox="1">
            <a:spLocks/>
          </p:cNvSpPr>
          <p:nvPr/>
        </p:nvSpPr>
        <p:spPr>
          <a:xfrm>
            <a:off x="1840149" y="211499"/>
            <a:ext cx="10515600" cy="588601"/>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400" b="1" dirty="0">
                <a:solidFill>
                  <a:srgbClr val="F8BE21"/>
                </a:solidFill>
                <a:latin typeface="Barlow Condensed Medium" panose="020B0604020202020204" charset="0"/>
                <a:ea typeface="+mn-ea"/>
                <a:cs typeface="+mn-cs"/>
              </a:rPr>
              <a:t>U.S. POSTAL INSPECTION SERVICE</a:t>
            </a:r>
          </a:p>
          <a:p>
            <a:r>
              <a:rPr lang="en-US" sz="4000" b="1" cap="all" dirty="0">
                <a:solidFill>
                  <a:schemeClr val="bg1"/>
                </a:solidFill>
                <a:latin typeface="Barlow Condensed" panose="020B0604020202020204" charset="0"/>
              </a:rPr>
              <a:t>Polygraph Examination</a:t>
            </a:r>
            <a:endParaRPr lang="fr-FR" sz="4000" b="1" cap="all" dirty="0">
              <a:solidFill>
                <a:schemeClr val="bg1"/>
              </a:solidFill>
              <a:latin typeface="Barlow Condensed" panose="020B0604020202020204" charset="0"/>
            </a:endParaRPr>
          </a:p>
        </p:txBody>
      </p:sp>
      <p:pic>
        <p:nvPicPr>
          <p:cNvPr id="13" name="Picture 12" descr="A close up of a sign&#10;&#10;Description automatically generated">
            <a:extLst>
              <a:ext uri="{FF2B5EF4-FFF2-40B4-BE49-F238E27FC236}">
                <a16:creationId xmlns:a16="http://schemas.microsoft.com/office/drawing/2014/main" id="{A6743861-9E6F-4519-A559-5CAF9FA5E8B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0040" y="320040"/>
            <a:ext cx="1232262" cy="1232262"/>
          </a:xfrm>
          <a:prstGeom prst="rect">
            <a:avLst/>
          </a:prstGeom>
        </p:spPr>
      </p:pic>
    </p:spTree>
    <p:extLst>
      <p:ext uri="{BB962C8B-B14F-4D97-AF65-F5344CB8AC3E}">
        <p14:creationId xmlns:p14="http://schemas.microsoft.com/office/powerpoint/2010/main" val="2341756269"/>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anim calcmode="lin" valueType="num">
                                      <p:cBhvr>
                                        <p:cTn id="8" dur="500" fill="hold"/>
                                        <p:tgtEl>
                                          <p:spTgt spid="17"/>
                                        </p:tgtEl>
                                        <p:attrNameLst>
                                          <p:attrName>ppt_x</p:attrName>
                                        </p:attrNameLst>
                                      </p:cBhvr>
                                      <p:tavLst>
                                        <p:tav tm="0">
                                          <p:val>
                                            <p:strVal val="#ppt_x"/>
                                          </p:val>
                                        </p:tav>
                                        <p:tav tm="100000">
                                          <p:val>
                                            <p:strVal val="#ppt_x"/>
                                          </p:val>
                                        </p:tav>
                                      </p:tavLst>
                                    </p:anim>
                                    <p:anim calcmode="lin" valueType="num">
                                      <p:cBhvr>
                                        <p:cTn id="9" dur="500" fill="hold"/>
                                        <p:tgtEl>
                                          <p:spTgt spid="17"/>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animal, light, table, sitting&#10;&#10;Description automatically generated">
            <a:extLst>
              <a:ext uri="{FF2B5EF4-FFF2-40B4-BE49-F238E27FC236}">
                <a16:creationId xmlns:a16="http://schemas.microsoft.com/office/drawing/2014/main" id="{2AADA462-B96E-464A-9553-8383CE3AA9F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 y="1"/>
            <a:ext cx="12191999" cy="6858000"/>
          </a:xfrm>
          <a:prstGeom prst="rect">
            <a:avLst/>
          </a:prstGeom>
        </p:spPr>
      </p:pic>
      <p:sp>
        <p:nvSpPr>
          <p:cNvPr id="23" name="Rectangle 22">
            <a:extLst>
              <a:ext uri="{FF2B5EF4-FFF2-40B4-BE49-F238E27FC236}">
                <a16:creationId xmlns:a16="http://schemas.microsoft.com/office/drawing/2014/main" id="{8A1D31C2-D8A6-8344-9EE6-CB1C43C83058}"/>
              </a:ext>
            </a:extLst>
          </p:cNvPr>
          <p:cNvSpPr/>
          <p:nvPr/>
        </p:nvSpPr>
        <p:spPr>
          <a:xfrm>
            <a:off x="0" y="0"/>
            <a:ext cx="12192000" cy="6858000"/>
          </a:xfrm>
          <a:prstGeom prst="rect">
            <a:avLst/>
          </a:prstGeom>
          <a:solidFill>
            <a:srgbClr val="16233B">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17" name="TextBox 16">
            <a:extLst>
              <a:ext uri="{FF2B5EF4-FFF2-40B4-BE49-F238E27FC236}">
                <a16:creationId xmlns:a16="http://schemas.microsoft.com/office/drawing/2014/main" id="{ADEC915C-DB02-6947-BE6B-DEFEDFD982A4}"/>
              </a:ext>
            </a:extLst>
          </p:cNvPr>
          <p:cNvSpPr txBox="1"/>
          <p:nvPr/>
        </p:nvSpPr>
        <p:spPr>
          <a:xfrm>
            <a:off x="1074836" y="1553907"/>
            <a:ext cx="10698063" cy="4321942"/>
          </a:xfrm>
          <a:prstGeom prst="rect">
            <a:avLst/>
          </a:prstGeom>
          <a:noFill/>
        </p:spPr>
        <p:txBody>
          <a:bodyPr wrap="square" lIns="0" tIns="0" rIns="0" bIns="0" rtlCol="0">
            <a:noAutofit/>
          </a:bodyPr>
          <a:lstStyle/>
          <a:p>
            <a:pPr marL="457200" lvl="0" indent="-457200">
              <a:lnSpc>
                <a:spcPct val="90000"/>
              </a:lnSpc>
              <a:spcAft>
                <a:spcPts val="600"/>
              </a:spcAft>
              <a:buClr>
                <a:srgbClr val="F8BE21"/>
              </a:buClr>
              <a:buFont typeface="Arial" panose="020B0604020202020204" pitchFamily="34" charset="0"/>
              <a:buChar char="•"/>
              <a:tabLst>
                <a:tab pos="2563813" algn="l"/>
              </a:tabLst>
              <a:defRPr/>
            </a:pPr>
            <a:endParaRPr lang="en-US" sz="2000" dirty="0">
              <a:solidFill>
                <a:schemeClr val="bg1"/>
              </a:solidFill>
              <a:latin typeface="Barlow Condensed SemiBold" panose="00000706000000000000" pitchFamily="2" charset="0"/>
            </a:endParaRPr>
          </a:p>
          <a:p>
            <a:pPr marL="457200" lvl="0" indent="-457200">
              <a:lnSpc>
                <a:spcPct val="90000"/>
              </a:lnSpc>
              <a:spcAft>
                <a:spcPts val="600"/>
              </a:spcAft>
              <a:buClr>
                <a:srgbClr val="F8BE21"/>
              </a:buClr>
              <a:buFont typeface="Arial" panose="020B0604020202020204" pitchFamily="34" charset="0"/>
              <a:buChar char="•"/>
              <a:tabLst>
                <a:tab pos="2563813" algn="l"/>
              </a:tabLst>
              <a:defRPr/>
            </a:pPr>
            <a:r>
              <a:rPr lang="en-US" sz="2000" dirty="0">
                <a:solidFill>
                  <a:schemeClr val="bg1"/>
                </a:solidFill>
                <a:latin typeface="Barlow Condensed SemiBold" panose="00000706000000000000" pitchFamily="2" charset="0"/>
              </a:rPr>
              <a:t>Used, ingested, or possessed marijuana, including for medical purposes, within the three (3) years preceding the date of the application for employment.  </a:t>
            </a:r>
          </a:p>
          <a:p>
            <a:pPr marL="457200" indent="-457200">
              <a:lnSpc>
                <a:spcPct val="90000"/>
              </a:lnSpc>
              <a:spcAft>
                <a:spcPts val="600"/>
              </a:spcAft>
              <a:buClr>
                <a:srgbClr val="F8BE21"/>
              </a:buClr>
              <a:buFont typeface="Arial" panose="020B0604020202020204" pitchFamily="34" charset="0"/>
              <a:buChar char="•"/>
              <a:tabLst>
                <a:tab pos="2563813" algn="l"/>
              </a:tabLst>
              <a:defRPr/>
            </a:pPr>
            <a:endParaRPr lang="en-US" sz="2000" dirty="0">
              <a:solidFill>
                <a:schemeClr val="bg1"/>
              </a:solidFill>
              <a:latin typeface="Barlow Condensed SemiBold" panose="00000706000000000000" pitchFamily="2" charset="0"/>
            </a:endParaRPr>
          </a:p>
          <a:p>
            <a:pPr marL="457200" indent="-457200">
              <a:lnSpc>
                <a:spcPct val="90000"/>
              </a:lnSpc>
              <a:spcAft>
                <a:spcPts val="600"/>
              </a:spcAft>
              <a:buClr>
                <a:srgbClr val="F8BE21"/>
              </a:buClr>
              <a:buFont typeface="Arial" panose="020B0604020202020204" pitchFamily="34" charset="0"/>
              <a:buChar char="•"/>
              <a:tabLst>
                <a:tab pos="2563813" algn="l"/>
              </a:tabLst>
              <a:defRPr/>
            </a:pPr>
            <a:r>
              <a:rPr lang="en-US" sz="2000" dirty="0">
                <a:solidFill>
                  <a:schemeClr val="bg1"/>
                </a:solidFill>
                <a:latin typeface="Barlow Condensed SemiBold" panose="00000706000000000000" pitchFamily="2" charset="0"/>
              </a:rPr>
              <a:t>The various forms of marijuana include cannabis, hashish, hash oil, and tetrahydrocannabinol (THC), in both synthetic and natural forms.</a:t>
            </a:r>
          </a:p>
          <a:p>
            <a:pPr marL="457200" lvl="0" indent="-457200">
              <a:lnSpc>
                <a:spcPct val="90000"/>
              </a:lnSpc>
              <a:spcAft>
                <a:spcPts val="600"/>
              </a:spcAft>
              <a:buClr>
                <a:srgbClr val="F8BE21"/>
              </a:buClr>
              <a:buFont typeface="Arial" panose="020B0604020202020204" pitchFamily="34" charset="0"/>
              <a:buChar char="•"/>
              <a:tabLst>
                <a:tab pos="2563813" algn="l"/>
              </a:tabLst>
              <a:defRPr/>
            </a:pPr>
            <a:endParaRPr lang="en-US" sz="2000" dirty="0">
              <a:solidFill>
                <a:schemeClr val="bg1"/>
              </a:solidFill>
              <a:latin typeface="Barlow Condensed SemiBold" panose="00000706000000000000" pitchFamily="2" charset="0"/>
            </a:endParaRPr>
          </a:p>
          <a:p>
            <a:pPr marL="457200" indent="-457200">
              <a:lnSpc>
                <a:spcPct val="90000"/>
              </a:lnSpc>
              <a:spcAft>
                <a:spcPts val="600"/>
              </a:spcAft>
              <a:buClr>
                <a:srgbClr val="F8BE21"/>
              </a:buClr>
              <a:buFont typeface="Arial" panose="020B0604020202020204" pitchFamily="34" charset="0"/>
              <a:buChar char="•"/>
              <a:tabLst>
                <a:tab pos="2563813" algn="l"/>
              </a:tabLst>
              <a:defRPr/>
            </a:pPr>
            <a:r>
              <a:rPr lang="en-US" sz="2000" dirty="0">
                <a:solidFill>
                  <a:schemeClr val="bg1"/>
                </a:solidFill>
                <a:latin typeface="Barlow Condensed SemiBold" panose="00000706000000000000" pitchFamily="2" charset="0"/>
              </a:rPr>
              <a:t>Used, ingested, or possessed any illegal drug or controlled substance, other than marijuana, or misused legal drugs or controlled substances, within the seven (7) years preceding the date of the application for employment (including misuse of prescription and nonprescription drugs).</a:t>
            </a:r>
          </a:p>
          <a:p>
            <a:pPr marL="457200" indent="-457200">
              <a:lnSpc>
                <a:spcPct val="90000"/>
              </a:lnSpc>
              <a:spcAft>
                <a:spcPts val="600"/>
              </a:spcAft>
              <a:buClr>
                <a:srgbClr val="F8BE21"/>
              </a:buClr>
              <a:buFont typeface="Arial" panose="020B0604020202020204" pitchFamily="34" charset="0"/>
              <a:buChar char="•"/>
              <a:tabLst>
                <a:tab pos="2563813" algn="l"/>
              </a:tabLst>
              <a:defRPr/>
            </a:pPr>
            <a:endParaRPr lang="en-US" sz="2000" dirty="0">
              <a:solidFill>
                <a:schemeClr val="bg1"/>
              </a:solidFill>
              <a:latin typeface="Barlow Condensed SemiBold" panose="00000706000000000000" pitchFamily="2" charset="0"/>
            </a:endParaRPr>
          </a:p>
          <a:p>
            <a:pPr marL="457200" indent="-457200">
              <a:lnSpc>
                <a:spcPct val="90000"/>
              </a:lnSpc>
              <a:spcAft>
                <a:spcPts val="600"/>
              </a:spcAft>
              <a:buClr>
                <a:srgbClr val="F8BE21"/>
              </a:buClr>
              <a:buFont typeface="Arial" panose="020B0604020202020204" pitchFamily="34" charset="0"/>
              <a:buChar char="•"/>
              <a:tabLst>
                <a:tab pos="2563813" algn="l"/>
              </a:tabLst>
              <a:defRPr/>
            </a:pPr>
            <a:r>
              <a:rPr lang="en-US" sz="2000" dirty="0">
                <a:solidFill>
                  <a:schemeClr val="bg1"/>
                </a:solidFill>
                <a:latin typeface="Barlow Condensed SemiBold" panose="00000706000000000000" pitchFamily="2" charset="0"/>
              </a:rPr>
              <a:t>Ever been involved in the illegal sale, manufacture, cultivation, trafficking, or production of a drug or controlled substance (including marijuana).</a:t>
            </a:r>
          </a:p>
          <a:p>
            <a:pPr marL="457200" lvl="0" indent="-457200">
              <a:lnSpc>
                <a:spcPct val="90000"/>
              </a:lnSpc>
              <a:spcAft>
                <a:spcPts val="600"/>
              </a:spcAft>
              <a:buClr>
                <a:srgbClr val="F8BE21"/>
              </a:buClr>
              <a:buFont typeface="Arial" panose="020B0604020202020204" pitchFamily="34" charset="0"/>
              <a:buChar char="•"/>
              <a:tabLst>
                <a:tab pos="2563813" algn="l"/>
              </a:tabLst>
              <a:defRPr/>
            </a:pPr>
            <a:endParaRPr lang="en-US" sz="2400" b="1" dirty="0">
              <a:solidFill>
                <a:prstClr val="white"/>
              </a:solidFill>
              <a:latin typeface="Barlow Condensed SemiBold" pitchFamily="2" charset="77"/>
              <a:cs typeface="Arial" panose="020B0604020202020204" pitchFamily="34" charset="0"/>
            </a:endParaRPr>
          </a:p>
        </p:txBody>
      </p:sp>
      <p:sp>
        <p:nvSpPr>
          <p:cNvPr id="11" name="Title 1">
            <a:extLst>
              <a:ext uri="{FF2B5EF4-FFF2-40B4-BE49-F238E27FC236}">
                <a16:creationId xmlns:a16="http://schemas.microsoft.com/office/drawing/2014/main" id="{615BC954-AE34-44FB-9B7C-23093572C935}"/>
              </a:ext>
            </a:extLst>
          </p:cNvPr>
          <p:cNvSpPr txBox="1">
            <a:spLocks/>
          </p:cNvSpPr>
          <p:nvPr/>
        </p:nvSpPr>
        <p:spPr>
          <a:xfrm>
            <a:off x="1840149" y="211499"/>
            <a:ext cx="10515600" cy="588601"/>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400" b="1" dirty="0">
                <a:solidFill>
                  <a:srgbClr val="F8BE21"/>
                </a:solidFill>
                <a:latin typeface="Barlow Condensed Medium" panose="020B0604020202020204" charset="0"/>
                <a:ea typeface="+mn-ea"/>
                <a:cs typeface="+mn-cs"/>
              </a:rPr>
              <a:t>U.S. POSTAL INSPECTION SERVICE</a:t>
            </a:r>
          </a:p>
          <a:p>
            <a:r>
              <a:rPr lang="en-US" sz="4000" b="1" cap="all" dirty="0">
                <a:solidFill>
                  <a:schemeClr val="bg1"/>
                </a:solidFill>
                <a:latin typeface="Barlow Condensed" panose="020B0604020202020204" charset="0"/>
              </a:rPr>
              <a:t>Drug policy</a:t>
            </a:r>
            <a:endParaRPr lang="fr-FR" sz="4000" b="1" cap="all" dirty="0">
              <a:solidFill>
                <a:schemeClr val="bg1"/>
              </a:solidFill>
              <a:latin typeface="Barlow Condensed" panose="020B0604020202020204" charset="0"/>
            </a:endParaRPr>
          </a:p>
        </p:txBody>
      </p:sp>
      <p:pic>
        <p:nvPicPr>
          <p:cNvPr id="13" name="Picture 12" descr="A close up of a sign&#10;&#10;Description automatically generated">
            <a:extLst>
              <a:ext uri="{FF2B5EF4-FFF2-40B4-BE49-F238E27FC236}">
                <a16:creationId xmlns:a16="http://schemas.microsoft.com/office/drawing/2014/main" id="{A6743861-9E6F-4519-A559-5CAF9FA5E8B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0040" y="320040"/>
            <a:ext cx="1232262" cy="1232262"/>
          </a:xfrm>
          <a:prstGeom prst="rect">
            <a:avLst/>
          </a:prstGeom>
        </p:spPr>
      </p:pic>
    </p:spTree>
    <p:extLst>
      <p:ext uri="{BB962C8B-B14F-4D97-AF65-F5344CB8AC3E}">
        <p14:creationId xmlns:p14="http://schemas.microsoft.com/office/powerpoint/2010/main" val="2598028574"/>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anim calcmode="lin" valueType="num">
                                      <p:cBhvr>
                                        <p:cTn id="8" dur="500" fill="hold"/>
                                        <p:tgtEl>
                                          <p:spTgt spid="17"/>
                                        </p:tgtEl>
                                        <p:attrNameLst>
                                          <p:attrName>ppt_x</p:attrName>
                                        </p:attrNameLst>
                                      </p:cBhvr>
                                      <p:tavLst>
                                        <p:tav tm="0">
                                          <p:val>
                                            <p:strVal val="#ppt_x"/>
                                          </p:val>
                                        </p:tav>
                                        <p:tav tm="100000">
                                          <p:val>
                                            <p:strVal val="#ppt_x"/>
                                          </p:val>
                                        </p:tav>
                                      </p:tavLst>
                                    </p:anim>
                                    <p:anim calcmode="lin" valueType="num">
                                      <p:cBhvr>
                                        <p:cTn id="9" dur="500" fill="hold"/>
                                        <p:tgtEl>
                                          <p:spTgt spid="17"/>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1"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17233B"/>
        </a:solidFill>
        <a:effectLst/>
      </p:bgPr>
    </p:bg>
    <p:spTree>
      <p:nvGrpSpPr>
        <p:cNvPr id="1" name=""/>
        <p:cNvGrpSpPr/>
        <p:nvPr/>
      </p:nvGrpSpPr>
      <p:grpSpPr>
        <a:xfrm>
          <a:off x="0" y="0"/>
          <a:ext cx="0" cy="0"/>
          <a:chOff x="0" y="0"/>
          <a:chExt cx="0" cy="0"/>
        </a:xfrm>
      </p:grpSpPr>
      <p:pic>
        <p:nvPicPr>
          <p:cNvPr id="3" name="Picture 2" descr="A picture containing animal, light, table, sitting&#10;&#10;Description automatically generated">
            <a:extLst>
              <a:ext uri="{FF2B5EF4-FFF2-40B4-BE49-F238E27FC236}">
                <a16:creationId xmlns:a16="http://schemas.microsoft.com/office/drawing/2014/main" id="{2AADA462-B96E-464A-9553-8383CE3AA9F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 y="1"/>
            <a:ext cx="12191999" cy="6858000"/>
          </a:xfrm>
          <a:prstGeom prst="rect">
            <a:avLst/>
          </a:prstGeom>
        </p:spPr>
      </p:pic>
      <p:sp>
        <p:nvSpPr>
          <p:cNvPr id="23" name="Rectangle 22">
            <a:extLst>
              <a:ext uri="{FF2B5EF4-FFF2-40B4-BE49-F238E27FC236}">
                <a16:creationId xmlns:a16="http://schemas.microsoft.com/office/drawing/2014/main" id="{8A1D31C2-D8A6-8344-9EE6-CB1C43C83058}"/>
              </a:ext>
            </a:extLst>
          </p:cNvPr>
          <p:cNvSpPr/>
          <p:nvPr/>
        </p:nvSpPr>
        <p:spPr>
          <a:xfrm>
            <a:off x="0" y="0"/>
            <a:ext cx="12192000" cy="6858000"/>
          </a:xfrm>
          <a:prstGeom prst="rect">
            <a:avLst/>
          </a:prstGeom>
          <a:solidFill>
            <a:srgbClr val="16233B">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17" name="TextBox 16">
            <a:extLst>
              <a:ext uri="{FF2B5EF4-FFF2-40B4-BE49-F238E27FC236}">
                <a16:creationId xmlns:a16="http://schemas.microsoft.com/office/drawing/2014/main" id="{ADEC915C-DB02-6947-BE6B-DEFEDFD982A4}"/>
              </a:ext>
            </a:extLst>
          </p:cNvPr>
          <p:cNvSpPr txBox="1"/>
          <p:nvPr/>
        </p:nvSpPr>
        <p:spPr>
          <a:xfrm>
            <a:off x="1074836" y="1872342"/>
            <a:ext cx="10698063" cy="4321942"/>
          </a:xfrm>
          <a:prstGeom prst="rect">
            <a:avLst/>
          </a:prstGeom>
          <a:noFill/>
        </p:spPr>
        <p:txBody>
          <a:bodyPr wrap="square" lIns="0" tIns="0" rIns="0" bIns="0" rtlCol="0">
            <a:noAutofit/>
          </a:bodyPr>
          <a:lstStyle/>
          <a:p>
            <a:pPr marL="457200" lvl="0" indent="-457200">
              <a:lnSpc>
                <a:spcPct val="90000"/>
              </a:lnSpc>
              <a:spcAft>
                <a:spcPts val="600"/>
              </a:spcAft>
              <a:buClr>
                <a:srgbClr val="F8BE21"/>
              </a:buClr>
              <a:buFont typeface="Arial" panose="020B0604020202020204" pitchFamily="34" charset="0"/>
              <a:buChar char="•"/>
              <a:tabLst>
                <a:tab pos="2563813" algn="l"/>
              </a:tabLst>
              <a:defRPr/>
            </a:pPr>
            <a:r>
              <a:rPr lang="en-US" sz="3200" b="1" dirty="0">
                <a:solidFill>
                  <a:prstClr val="white"/>
                </a:solidFill>
                <a:latin typeface="Barlow Condensed SemiBold" pitchFamily="2" charset="77"/>
                <a:cs typeface="Arial" panose="020B0604020202020204" pitchFamily="34" charset="0"/>
              </a:rPr>
              <a:t>16-week residential program at the Inspection Service Career Development Unit, Potomac, MD (a suburb of Washington D.C.)</a:t>
            </a:r>
          </a:p>
          <a:p>
            <a:pPr marL="457200" lvl="0" indent="-457200">
              <a:lnSpc>
                <a:spcPct val="90000"/>
              </a:lnSpc>
              <a:spcAft>
                <a:spcPts val="600"/>
              </a:spcAft>
              <a:buClr>
                <a:srgbClr val="F8BE21"/>
              </a:buClr>
              <a:buFont typeface="Arial" panose="020B0604020202020204" pitchFamily="34" charset="0"/>
              <a:buChar char="•"/>
              <a:tabLst>
                <a:tab pos="2563813" algn="l"/>
              </a:tabLst>
              <a:defRPr/>
            </a:pPr>
            <a:r>
              <a:rPr lang="en-US" sz="3200" b="1" dirty="0">
                <a:solidFill>
                  <a:prstClr val="white"/>
                </a:solidFill>
                <a:latin typeface="Barlow Condensed SemiBold" pitchFamily="2" charset="77"/>
                <a:cs typeface="Arial" panose="020B0604020202020204" pitchFamily="34" charset="0"/>
              </a:rPr>
              <a:t>Five areas of basic instruction:</a:t>
            </a:r>
          </a:p>
          <a:p>
            <a:pPr marL="914400" lvl="1" indent="-457200">
              <a:lnSpc>
                <a:spcPct val="90000"/>
              </a:lnSpc>
              <a:spcAft>
                <a:spcPts val="600"/>
              </a:spcAft>
              <a:buClr>
                <a:srgbClr val="F8BE21"/>
              </a:buClr>
              <a:buFont typeface="Arial" panose="020B0604020202020204" pitchFamily="34" charset="0"/>
              <a:buChar char="•"/>
              <a:tabLst>
                <a:tab pos="2563813" algn="l"/>
              </a:tabLst>
              <a:defRPr/>
            </a:pPr>
            <a:r>
              <a:rPr lang="en-US" sz="3200" b="1" dirty="0">
                <a:solidFill>
                  <a:prstClr val="white"/>
                </a:solidFill>
                <a:latin typeface="Barlow Condensed SemiBold" pitchFamily="2" charset="77"/>
                <a:cs typeface="Arial" panose="020B0604020202020204" pitchFamily="34" charset="0"/>
              </a:rPr>
              <a:t>Academics</a:t>
            </a:r>
          </a:p>
          <a:p>
            <a:pPr marL="914400" lvl="1" indent="-457200">
              <a:lnSpc>
                <a:spcPct val="90000"/>
              </a:lnSpc>
              <a:spcAft>
                <a:spcPts val="600"/>
              </a:spcAft>
              <a:buClr>
                <a:srgbClr val="F8BE21"/>
              </a:buClr>
              <a:buFont typeface="Arial" panose="020B0604020202020204" pitchFamily="34" charset="0"/>
              <a:buChar char="•"/>
              <a:tabLst>
                <a:tab pos="2563813" algn="l"/>
              </a:tabLst>
              <a:defRPr/>
            </a:pPr>
            <a:r>
              <a:rPr lang="en-US" sz="3200" b="1" dirty="0">
                <a:solidFill>
                  <a:prstClr val="white"/>
                </a:solidFill>
                <a:latin typeface="Barlow Condensed SemiBold" pitchFamily="2" charset="77"/>
                <a:cs typeface="Arial" panose="020B0604020202020204" pitchFamily="34" charset="0"/>
              </a:rPr>
              <a:t>Firearms </a:t>
            </a:r>
          </a:p>
          <a:p>
            <a:pPr marL="914400" lvl="1" indent="-457200">
              <a:lnSpc>
                <a:spcPct val="90000"/>
              </a:lnSpc>
              <a:spcAft>
                <a:spcPts val="600"/>
              </a:spcAft>
              <a:buClr>
                <a:srgbClr val="F8BE21"/>
              </a:buClr>
              <a:buFont typeface="Arial" panose="020B0604020202020204" pitchFamily="34" charset="0"/>
              <a:buChar char="•"/>
              <a:tabLst>
                <a:tab pos="2563813" algn="l"/>
              </a:tabLst>
              <a:defRPr/>
            </a:pPr>
            <a:r>
              <a:rPr lang="en-US" sz="3200" b="1" dirty="0">
                <a:solidFill>
                  <a:prstClr val="white"/>
                </a:solidFill>
                <a:latin typeface="Barlow Condensed SemiBold" pitchFamily="2" charset="77"/>
                <a:cs typeface="Arial" panose="020B0604020202020204" pitchFamily="34" charset="0"/>
              </a:rPr>
              <a:t>Physical Fitness</a:t>
            </a:r>
          </a:p>
          <a:p>
            <a:pPr marL="914400" lvl="1" indent="-457200">
              <a:lnSpc>
                <a:spcPct val="90000"/>
              </a:lnSpc>
              <a:spcAft>
                <a:spcPts val="600"/>
              </a:spcAft>
              <a:buClr>
                <a:srgbClr val="F8BE21"/>
              </a:buClr>
              <a:buFont typeface="Arial" panose="020B0604020202020204" pitchFamily="34" charset="0"/>
              <a:buChar char="•"/>
              <a:tabLst>
                <a:tab pos="2563813" algn="l"/>
              </a:tabLst>
              <a:defRPr/>
            </a:pPr>
            <a:r>
              <a:rPr lang="en-US" sz="3200" b="1" dirty="0">
                <a:solidFill>
                  <a:prstClr val="white"/>
                </a:solidFill>
                <a:latin typeface="Barlow Condensed SemiBold" pitchFamily="2" charset="77"/>
                <a:cs typeface="Arial" panose="020B0604020202020204" pitchFamily="34" charset="0"/>
              </a:rPr>
              <a:t>Control Tactics</a:t>
            </a:r>
          </a:p>
          <a:p>
            <a:pPr marL="914400" lvl="1" indent="-457200">
              <a:lnSpc>
                <a:spcPct val="90000"/>
              </a:lnSpc>
              <a:spcAft>
                <a:spcPts val="600"/>
              </a:spcAft>
              <a:buClr>
                <a:srgbClr val="F8BE21"/>
              </a:buClr>
              <a:buFont typeface="Arial" panose="020B0604020202020204" pitchFamily="34" charset="0"/>
              <a:buChar char="•"/>
              <a:tabLst>
                <a:tab pos="2563813" algn="l"/>
              </a:tabLst>
              <a:defRPr/>
            </a:pPr>
            <a:r>
              <a:rPr lang="en-US" sz="3200" b="1" dirty="0">
                <a:solidFill>
                  <a:prstClr val="white"/>
                </a:solidFill>
                <a:latin typeface="Barlow Condensed SemiBold" pitchFamily="2" charset="77"/>
                <a:cs typeface="Arial" panose="020B0604020202020204" pitchFamily="34" charset="0"/>
              </a:rPr>
              <a:t>Practical Exercises</a:t>
            </a:r>
          </a:p>
        </p:txBody>
      </p:sp>
      <p:sp>
        <p:nvSpPr>
          <p:cNvPr id="11" name="Title 1">
            <a:extLst>
              <a:ext uri="{FF2B5EF4-FFF2-40B4-BE49-F238E27FC236}">
                <a16:creationId xmlns:a16="http://schemas.microsoft.com/office/drawing/2014/main" id="{615BC954-AE34-44FB-9B7C-23093572C935}"/>
              </a:ext>
            </a:extLst>
          </p:cNvPr>
          <p:cNvSpPr txBox="1">
            <a:spLocks/>
          </p:cNvSpPr>
          <p:nvPr/>
        </p:nvSpPr>
        <p:spPr>
          <a:xfrm>
            <a:off x="1840149" y="211499"/>
            <a:ext cx="10515600" cy="588601"/>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400" b="1" dirty="0">
                <a:solidFill>
                  <a:srgbClr val="F8BE21"/>
                </a:solidFill>
                <a:latin typeface="Barlow Condensed Medium" panose="020B0604020202020204" charset="0"/>
                <a:ea typeface="+mn-ea"/>
                <a:cs typeface="+mn-cs"/>
              </a:rPr>
              <a:t>U.S. POSTAL INSPECTION SERVICE</a:t>
            </a:r>
          </a:p>
          <a:p>
            <a:r>
              <a:rPr lang="en-US" sz="4000" b="1" cap="all" dirty="0">
                <a:solidFill>
                  <a:schemeClr val="bg1"/>
                </a:solidFill>
                <a:latin typeface="Barlow Condensed" panose="020B0604020202020204" charset="0"/>
              </a:rPr>
              <a:t>Basic Inspector Training (BIT) </a:t>
            </a:r>
            <a:endParaRPr lang="en-US" sz="5400" b="1" dirty="0">
              <a:solidFill>
                <a:srgbClr val="F8BE21"/>
              </a:solidFill>
              <a:latin typeface="Barlow Condensed Medium" panose="020B0604020202020204" charset="0"/>
              <a:ea typeface="+mn-ea"/>
              <a:cs typeface="+mn-cs"/>
            </a:endParaRPr>
          </a:p>
        </p:txBody>
      </p:sp>
      <p:pic>
        <p:nvPicPr>
          <p:cNvPr id="13" name="Picture 12" descr="A close up of a sign&#10;&#10;Description automatically generated">
            <a:extLst>
              <a:ext uri="{FF2B5EF4-FFF2-40B4-BE49-F238E27FC236}">
                <a16:creationId xmlns:a16="http://schemas.microsoft.com/office/drawing/2014/main" id="{A6743861-9E6F-4519-A559-5CAF9FA5E8B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0040" y="320040"/>
            <a:ext cx="1232262" cy="1232262"/>
          </a:xfrm>
          <a:prstGeom prst="rect">
            <a:avLst/>
          </a:prstGeom>
        </p:spPr>
      </p:pic>
    </p:spTree>
    <p:extLst>
      <p:ext uri="{BB962C8B-B14F-4D97-AF65-F5344CB8AC3E}">
        <p14:creationId xmlns:p14="http://schemas.microsoft.com/office/powerpoint/2010/main" val="2601281715"/>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anim calcmode="lin" valueType="num">
                                      <p:cBhvr>
                                        <p:cTn id="8" dur="500" fill="hold"/>
                                        <p:tgtEl>
                                          <p:spTgt spid="17"/>
                                        </p:tgtEl>
                                        <p:attrNameLst>
                                          <p:attrName>ppt_x</p:attrName>
                                        </p:attrNameLst>
                                      </p:cBhvr>
                                      <p:tavLst>
                                        <p:tav tm="0">
                                          <p:val>
                                            <p:strVal val="#ppt_x"/>
                                          </p:val>
                                        </p:tav>
                                        <p:tav tm="100000">
                                          <p:val>
                                            <p:strVal val="#ppt_x"/>
                                          </p:val>
                                        </p:tav>
                                      </p:tavLst>
                                    </p:anim>
                                    <p:anim calcmode="lin" valueType="num">
                                      <p:cBhvr>
                                        <p:cTn id="9" dur="500" fill="hold"/>
                                        <p:tgtEl>
                                          <p:spTgt spid="17"/>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1"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17233B"/>
        </a:solidFill>
        <a:effectLst/>
      </p:bgPr>
    </p:bg>
    <p:spTree>
      <p:nvGrpSpPr>
        <p:cNvPr id="1" name=""/>
        <p:cNvGrpSpPr/>
        <p:nvPr/>
      </p:nvGrpSpPr>
      <p:grpSpPr>
        <a:xfrm>
          <a:off x="0" y="0"/>
          <a:ext cx="0" cy="0"/>
          <a:chOff x="0" y="0"/>
          <a:chExt cx="0" cy="0"/>
        </a:xfrm>
      </p:grpSpPr>
      <p:pic>
        <p:nvPicPr>
          <p:cNvPr id="3" name="Picture 2" descr="A picture containing animal, light, table, sitting&#10;&#10;Description automatically generated">
            <a:extLst>
              <a:ext uri="{FF2B5EF4-FFF2-40B4-BE49-F238E27FC236}">
                <a16:creationId xmlns:a16="http://schemas.microsoft.com/office/drawing/2014/main" id="{2AADA462-B96E-464A-9553-8383CE3AA9F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 y="1"/>
            <a:ext cx="12191999" cy="6858000"/>
          </a:xfrm>
          <a:prstGeom prst="rect">
            <a:avLst/>
          </a:prstGeom>
        </p:spPr>
      </p:pic>
      <p:sp>
        <p:nvSpPr>
          <p:cNvPr id="23" name="Rectangle 22">
            <a:extLst>
              <a:ext uri="{FF2B5EF4-FFF2-40B4-BE49-F238E27FC236}">
                <a16:creationId xmlns:a16="http://schemas.microsoft.com/office/drawing/2014/main" id="{8A1D31C2-D8A6-8344-9EE6-CB1C43C83058}"/>
              </a:ext>
            </a:extLst>
          </p:cNvPr>
          <p:cNvSpPr/>
          <p:nvPr/>
        </p:nvSpPr>
        <p:spPr>
          <a:xfrm>
            <a:off x="0" y="0"/>
            <a:ext cx="12192000" cy="6858000"/>
          </a:xfrm>
          <a:prstGeom prst="rect">
            <a:avLst/>
          </a:prstGeom>
          <a:solidFill>
            <a:srgbClr val="16233B">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17" name="TextBox 16">
            <a:extLst>
              <a:ext uri="{FF2B5EF4-FFF2-40B4-BE49-F238E27FC236}">
                <a16:creationId xmlns:a16="http://schemas.microsoft.com/office/drawing/2014/main" id="{ADEC915C-DB02-6947-BE6B-DEFEDFD982A4}"/>
              </a:ext>
            </a:extLst>
          </p:cNvPr>
          <p:cNvSpPr txBox="1"/>
          <p:nvPr/>
        </p:nvSpPr>
        <p:spPr>
          <a:xfrm>
            <a:off x="1074836" y="1937695"/>
            <a:ext cx="10515599" cy="3692384"/>
          </a:xfrm>
          <a:prstGeom prst="rect">
            <a:avLst/>
          </a:prstGeom>
          <a:noFill/>
        </p:spPr>
        <p:txBody>
          <a:bodyPr wrap="square" lIns="0" tIns="0" rIns="0" bIns="0" rtlCol="0">
            <a:noAutofit/>
          </a:bodyPr>
          <a:lstStyle/>
          <a:p>
            <a:pPr lvl="0" algn="ctr">
              <a:lnSpc>
                <a:spcPct val="90000"/>
              </a:lnSpc>
              <a:spcAft>
                <a:spcPts val="600"/>
              </a:spcAft>
              <a:buClr>
                <a:srgbClr val="F8BE21"/>
              </a:buClr>
              <a:tabLst>
                <a:tab pos="2563813" algn="l"/>
              </a:tabLst>
              <a:defRPr/>
            </a:pPr>
            <a:r>
              <a:rPr lang="en-US" sz="3600" b="1" u="sng" cap="all" dirty="0">
                <a:solidFill>
                  <a:schemeClr val="bg1"/>
                </a:solidFill>
                <a:latin typeface="Barlow Condensed" panose="020B0604020202020204" charset="0"/>
              </a:rPr>
              <a:t>Postal Employee </a:t>
            </a:r>
          </a:p>
          <a:p>
            <a:pPr marL="457200" lvl="0" indent="-457200">
              <a:lnSpc>
                <a:spcPct val="90000"/>
              </a:lnSpc>
              <a:spcAft>
                <a:spcPts val="600"/>
              </a:spcAft>
              <a:buClr>
                <a:srgbClr val="F8BE21"/>
              </a:buClr>
              <a:buFont typeface="Arial" panose="020B0604020202020204" pitchFamily="34" charset="0"/>
              <a:buChar char="•"/>
              <a:tabLst>
                <a:tab pos="2563813" algn="l"/>
              </a:tabLst>
              <a:defRPr/>
            </a:pPr>
            <a:r>
              <a:rPr lang="en-US" sz="3600" b="1" dirty="0">
                <a:solidFill>
                  <a:prstClr val="white"/>
                </a:solidFill>
                <a:latin typeface="Barlow Condensed SemiBold" pitchFamily="2" charset="77"/>
                <a:cs typeface="Arial" panose="020B0604020202020204" pitchFamily="34" charset="0"/>
              </a:rPr>
              <a:t>You will be provided a 30-day notice period</a:t>
            </a:r>
          </a:p>
          <a:p>
            <a:pPr marL="457200" lvl="0" indent="-457200">
              <a:lnSpc>
                <a:spcPct val="90000"/>
              </a:lnSpc>
              <a:spcAft>
                <a:spcPts val="600"/>
              </a:spcAft>
              <a:buClr>
                <a:srgbClr val="F8BE21"/>
              </a:buClr>
              <a:buFont typeface="Arial" panose="020B0604020202020204" pitchFamily="34" charset="0"/>
              <a:buChar char="•"/>
              <a:tabLst>
                <a:tab pos="2563813" algn="l"/>
              </a:tabLst>
              <a:defRPr/>
            </a:pPr>
            <a:r>
              <a:rPr lang="en-US" sz="3600" b="1" dirty="0">
                <a:solidFill>
                  <a:prstClr val="white"/>
                </a:solidFill>
                <a:latin typeface="Barlow Condensed SemiBold" pitchFamily="2" charset="77"/>
                <a:cs typeface="Arial" panose="020B0604020202020204" pitchFamily="34" charset="0"/>
              </a:rPr>
              <a:t>No automatic retreat rights to the Postal Service position held </a:t>
            </a:r>
          </a:p>
          <a:p>
            <a:pPr marL="457200" lvl="0" indent="-457200">
              <a:lnSpc>
                <a:spcPct val="90000"/>
              </a:lnSpc>
              <a:spcAft>
                <a:spcPts val="600"/>
              </a:spcAft>
              <a:buClr>
                <a:srgbClr val="F8BE21"/>
              </a:buClr>
              <a:buFont typeface="Arial" panose="020B0604020202020204" pitchFamily="34" charset="0"/>
              <a:buChar char="•"/>
              <a:tabLst>
                <a:tab pos="2563813" algn="l"/>
              </a:tabLst>
              <a:defRPr/>
            </a:pPr>
            <a:r>
              <a:rPr lang="en-US" sz="3600" b="1" dirty="0">
                <a:solidFill>
                  <a:prstClr val="white"/>
                </a:solidFill>
                <a:latin typeface="Barlow Condensed SemiBold" pitchFamily="2" charset="77"/>
                <a:cs typeface="Arial" panose="020B0604020202020204" pitchFamily="34" charset="0"/>
              </a:rPr>
              <a:t>It is your personal responsibility to find another Postal Service position</a:t>
            </a:r>
          </a:p>
          <a:p>
            <a:pPr marL="457200" lvl="0" indent="-457200">
              <a:lnSpc>
                <a:spcPct val="90000"/>
              </a:lnSpc>
              <a:spcAft>
                <a:spcPts val="600"/>
              </a:spcAft>
              <a:buClr>
                <a:srgbClr val="F8BE21"/>
              </a:buClr>
              <a:buFont typeface="Arial" panose="020B0604020202020204" pitchFamily="34" charset="0"/>
              <a:buChar char="•"/>
              <a:tabLst>
                <a:tab pos="2563813" algn="l"/>
              </a:tabLst>
              <a:defRPr/>
            </a:pPr>
            <a:r>
              <a:rPr lang="en-US" sz="3600" b="1" dirty="0">
                <a:solidFill>
                  <a:prstClr val="white"/>
                </a:solidFill>
                <a:latin typeface="Barlow Condensed SemiBold" pitchFamily="2" charset="77"/>
                <a:cs typeface="Arial" panose="020B0604020202020204" pitchFamily="34" charset="0"/>
              </a:rPr>
              <a:t>If you are unsuccessful in obtaining another position, you will be terminated from the Postal Service</a:t>
            </a:r>
          </a:p>
          <a:p>
            <a:pPr lvl="0">
              <a:lnSpc>
                <a:spcPct val="90000"/>
              </a:lnSpc>
              <a:spcAft>
                <a:spcPts val="600"/>
              </a:spcAft>
              <a:buClr>
                <a:srgbClr val="F8BE21"/>
              </a:buClr>
              <a:tabLst>
                <a:tab pos="2563813" algn="l"/>
              </a:tabLst>
              <a:defRPr/>
            </a:pPr>
            <a:endParaRPr lang="en-US" sz="3600" b="1" dirty="0">
              <a:solidFill>
                <a:prstClr val="white"/>
              </a:solidFill>
              <a:latin typeface="Barlow Condensed SemiBold" pitchFamily="2" charset="77"/>
              <a:cs typeface="Arial" panose="020B0604020202020204" pitchFamily="34" charset="0"/>
            </a:endParaRPr>
          </a:p>
        </p:txBody>
      </p:sp>
      <p:sp>
        <p:nvSpPr>
          <p:cNvPr id="11" name="Title 1">
            <a:extLst>
              <a:ext uri="{FF2B5EF4-FFF2-40B4-BE49-F238E27FC236}">
                <a16:creationId xmlns:a16="http://schemas.microsoft.com/office/drawing/2014/main" id="{615BC954-AE34-44FB-9B7C-23093572C935}"/>
              </a:ext>
            </a:extLst>
          </p:cNvPr>
          <p:cNvSpPr txBox="1">
            <a:spLocks/>
          </p:cNvSpPr>
          <p:nvPr/>
        </p:nvSpPr>
        <p:spPr>
          <a:xfrm>
            <a:off x="1840149" y="211499"/>
            <a:ext cx="10515600" cy="588601"/>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400" b="1" dirty="0">
                <a:solidFill>
                  <a:srgbClr val="F8BE21"/>
                </a:solidFill>
                <a:latin typeface="Barlow Condensed Medium" panose="020B0604020202020204" charset="0"/>
                <a:ea typeface="+mn-ea"/>
                <a:cs typeface="+mn-cs"/>
              </a:rPr>
              <a:t>U.S. POSTAL INSPECTION SERVICE</a:t>
            </a:r>
          </a:p>
          <a:p>
            <a:r>
              <a:rPr lang="en-US" sz="3600" b="1" cap="all" dirty="0">
                <a:solidFill>
                  <a:schemeClr val="bg1"/>
                </a:solidFill>
                <a:latin typeface="Barlow Condensed" panose="020B0604020202020204" charset="0"/>
              </a:rPr>
              <a:t>Unsuccessful Completion of BIT</a:t>
            </a:r>
            <a:endParaRPr lang="en-US" sz="4800" b="1" dirty="0">
              <a:solidFill>
                <a:srgbClr val="F8BE21"/>
              </a:solidFill>
              <a:latin typeface="Barlow Condensed Medium" panose="020B0604020202020204" charset="0"/>
              <a:ea typeface="+mn-ea"/>
              <a:cs typeface="+mn-cs"/>
            </a:endParaRPr>
          </a:p>
        </p:txBody>
      </p:sp>
      <p:pic>
        <p:nvPicPr>
          <p:cNvPr id="13" name="Picture 12" descr="A close up of a sign&#10;&#10;Description automatically generated">
            <a:extLst>
              <a:ext uri="{FF2B5EF4-FFF2-40B4-BE49-F238E27FC236}">
                <a16:creationId xmlns:a16="http://schemas.microsoft.com/office/drawing/2014/main" id="{A6743861-9E6F-4519-A559-5CAF9FA5E8B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0040" y="320040"/>
            <a:ext cx="1232262" cy="1232262"/>
          </a:xfrm>
          <a:prstGeom prst="rect">
            <a:avLst/>
          </a:prstGeom>
        </p:spPr>
      </p:pic>
    </p:spTree>
    <p:extLst>
      <p:ext uri="{BB962C8B-B14F-4D97-AF65-F5344CB8AC3E}">
        <p14:creationId xmlns:p14="http://schemas.microsoft.com/office/powerpoint/2010/main" val="3585705526"/>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anim calcmode="lin" valueType="num">
                                      <p:cBhvr>
                                        <p:cTn id="8" dur="500" fill="hold"/>
                                        <p:tgtEl>
                                          <p:spTgt spid="17"/>
                                        </p:tgtEl>
                                        <p:attrNameLst>
                                          <p:attrName>ppt_x</p:attrName>
                                        </p:attrNameLst>
                                      </p:cBhvr>
                                      <p:tavLst>
                                        <p:tav tm="0">
                                          <p:val>
                                            <p:strVal val="#ppt_x"/>
                                          </p:val>
                                        </p:tav>
                                        <p:tav tm="100000">
                                          <p:val>
                                            <p:strVal val="#ppt_x"/>
                                          </p:val>
                                        </p:tav>
                                      </p:tavLst>
                                    </p:anim>
                                    <p:anim calcmode="lin" valueType="num">
                                      <p:cBhvr>
                                        <p:cTn id="9" dur="500" fill="hold"/>
                                        <p:tgtEl>
                                          <p:spTgt spid="17"/>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1"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17233B"/>
        </a:solidFill>
        <a:effectLst/>
      </p:bgPr>
    </p:bg>
    <p:spTree>
      <p:nvGrpSpPr>
        <p:cNvPr id="1" name=""/>
        <p:cNvGrpSpPr/>
        <p:nvPr/>
      </p:nvGrpSpPr>
      <p:grpSpPr>
        <a:xfrm>
          <a:off x="0" y="0"/>
          <a:ext cx="0" cy="0"/>
          <a:chOff x="0" y="0"/>
          <a:chExt cx="0" cy="0"/>
        </a:xfrm>
      </p:grpSpPr>
      <p:pic>
        <p:nvPicPr>
          <p:cNvPr id="3" name="Picture 2" descr="A picture containing animal, light, table, sitting&#10;&#10;Description automatically generated">
            <a:extLst>
              <a:ext uri="{FF2B5EF4-FFF2-40B4-BE49-F238E27FC236}">
                <a16:creationId xmlns:a16="http://schemas.microsoft.com/office/drawing/2014/main" id="{2AADA462-B96E-464A-9553-8383CE3AA9F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 y="1"/>
            <a:ext cx="12191999" cy="6858000"/>
          </a:xfrm>
          <a:prstGeom prst="rect">
            <a:avLst/>
          </a:prstGeom>
        </p:spPr>
      </p:pic>
      <p:sp>
        <p:nvSpPr>
          <p:cNvPr id="23" name="Rectangle 22">
            <a:extLst>
              <a:ext uri="{FF2B5EF4-FFF2-40B4-BE49-F238E27FC236}">
                <a16:creationId xmlns:a16="http://schemas.microsoft.com/office/drawing/2014/main" id="{8A1D31C2-D8A6-8344-9EE6-CB1C43C83058}"/>
              </a:ext>
            </a:extLst>
          </p:cNvPr>
          <p:cNvSpPr/>
          <p:nvPr/>
        </p:nvSpPr>
        <p:spPr>
          <a:xfrm>
            <a:off x="0" y="0"/>
            <a:ext cx="12192000" cy="6858000"/>
          </a:xfrm>
          <a:prstGeom prst="rect">
            <a:avLst/>
          </a:prstGeom>
          <a:solidFill>
            <a:srgbClr val="16233B">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17" name="TextBox 16">
            <a:extLst>
              <a:ext uri="{FF2B5EF4-FFF2-40B4-BE49-F238E27FC236}">
                <a16:creationId xmlns:a16="http://schemas.microsoft.com/office/drawing/2014/main" id="{ADEC915C-DB02-6947-BE6B-DEFEDFD982A4}"/>
              </a:ext>
            </a:extLst>
          </p:cNvPr>
          <p:cNvSpPr txBox="1"/>
          <p:nvPr/>
        </p:nvSpPr>
        <p:spPr>
          <a:xfrm>
            <a:off x="1074836" y="2096849"/>
            <a:ext cx="10515599" cy="3095484"/>
          </a:xfrm>
          <a:prstGeom prst="rect">
            <a:avLst/>
          </a:prstGeom>
          <a:noFill/>
        </p:spPr>
        <p:txBody>
          <a:bodyPr wrap="square" lIns="0" tIns="0" rIns="0" bIns="0" rtlCol="0">
            <a:noAutofit/>
          </a:bodyPr>
          <a:lstStyle/>
          <a:p>
            <a:pPr lvl="0" algn="ctr">
              <a:lnSpc>
                <a:spcPct val="90000"/>
              </a:lnSpc>
              <a:spcAft>
                <a:spcPts val="600"/>
              </a:spcAft>
              <a:buClr>
                <a:srgbClr val="F8BE21"/>
              </a:buClr>
              <a:tabLst>
                <a:tab pos="2563813" algn="l"/>
              </a:tabLst>
              <a:defRPr/>
            </a:pPr>
            <a:r>
              <a:rPr lang="en-US" sz="3600" b="1" u="sng" cap="all" dirty="0">
                <a:solidFill>
                  <a:schemeClr val="bg1"/>
                </a:solidFill>
                <a:latin typeface="Barlow Condensed" panose="020B0604020202020204" charset="0"/>
              </a:rPr>
              <a:t>Non-Postal Service Employees</a:t>
            </a:r>
            <a:endParaRPr lang="en-US" sz="3600" b="1" u="sng" dirty="0">
              <a:solidFill>
                <a:prstClr val="white"/>
              </a:solidFill>
              <a:latin typeface="Barlow Condensed SemiBold" pitchFamily="2" charset="77"/>
              <a:cs typeface="Arial" panose="020B0604020202020204" pitchFamily="34" charset="0"/>
            </a:endParaRPr>
          </a:p>
          <a:p>
            <a:pPr marL="457200" lvl="0" indent="-457200">
              <a:lnSpc>
                <a:spcPct val="90000"/>
              </a:lnSpc>
              <a:spcAft>
                <a:spcPts val="600"/>
              </a:spcAft>
              <a:buClr>
                <a:srgbClr val="F8BE21"/>
              </a:buClr>
              <a:buFont typeface="Arial" panose="020B0604020202020204" pitchFamily="34" charset="0"/>
              <a:buChar char="•"/>
              <a:tabLst>
                <a:tab pos="2563813" algn="l"/>
              </a:tabLst>
              <a:defRPr/>
            </a:pPr>
            <a:r>
              <a:rPr lang="en-US" sz="3600" b="1" dirty="0">
                <a:solidFill>
                  <a:prstClr val="white"/>
                </a:solidFill>
                <a:latin typeface="Barlow Condensed SemiBold" pitchFamily="2" charset="77"/>
                <a:cs typeface="Arial" panose="020B0604020202020204" pitchFamily="34" charset="0"/>
              </a:rPr>
              <a:t>You will be separated from the Postal Service</a:t>
            </a:r>
          </a:p>
          <a:p>
            <a:pPr marL="457200" lvl="0" indent="-457200">
              <a:lnSpc>
                <a:spcPct val="90000"/>
              </a:lnSpc>
              <a:spcAft>
                <a:spcPts val="600"/>
              </a:spcAft>
              <a:buClr>
                <a:srgbClr val="F8BE21"/>
              </a:buClr>
              <a:buFont typeface="Arial" panose="020B0604020202020204" pitchFamily="34" charset="0"/>
              <a:buChar char="•"/>
              <a:tabLst>
                <a:tab pos="2563813" algn="l"/>
              </a:tabLst>
              <a:defRPr/>
            </a:pPr>
            <a:r>
              <a:rPr lang="en-US" sz="3600" b="1" dirty="0">
                <a:solidFill>
                  <a:prstClr val="white"/>
                </a:solidFill>
                <a:latin typeface="Barlow Condensed SemiBold" pitchFamily="2" charset="77"/>
                <a:cs typeface="Arial" panose="020B0604020202020204" pitchFamily="34" charset="0"/>
              </a:rPr>
              <a:t>There are no programs or provisions to assist you in returning to your former place of employment, or assisting you in finding other employment</a:t>
            </a:r>
          </a:p>
          <a:p>
            <a:pPr lvl="0">
              <a:lnSpc>
                <a:spcPct val="90000"/>
              </a:lnSpc>
              <a:spcAft>
                <a:spcPts val="600"/>
              </a:spcAft>
              <a:buClr>
                <a:srgbClr val="F8BE21"/>
              </a:buClr>
              <a:tabLst>
                <a:tab pos="2563813" algn="l"/>
              </a:tabLst>
              <a:defRPr/>
            </a:pPr>
            <a:endParaRPr lang="en-US" sz="3600" b="1" dirty="0">
              <a:solidFill>
                <a:prstClr val="white"/>
              </a:solidFill>
              <a:latin typeface="Barlow Condensed SemiBold" pitchFamily="2" charset="77"/>
              <a:cs typeface="Arial" panose="020B0604020202020204" pitchFamily="34" charset="0"/>
            </a:endParaRPr>
          </a:p>
        </p:txBody>
      </p:sp>
      <p:sp>
        <p:nvSpPr>
          <p:cNvPr id="11" name="Title 1">
            <a:extLst>
              <a:ext uri="{FF2B5EF4-FFF2-40B4-BE49-F238E27FC236}">
                <a16:creationId xmlns:a16="http://schemas.microsoft.com/office/drawing/2014/main" id="{615BC954-AE34-44FB-9B7C-23093572C935}"/>
              </a:ext>
            </a:extLst>
          </p:cNvPr>
          <p:cNvSpPr txBox="1">
            <a:spLocks/>
          </p:cNvSpPr>
          <p:nvPr/>
        </p:nvSpPr>
        <p:spPr>
          <a:xfrm>
            <a:off x="1840149" y="211499"/>
            <a:ext cx="10515600" cy="588601"/>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400" b="1" dirty="0">
                <a:solidFill>
                  <a:srgbClr val="F8BE21"/>
                </a:solidFill>
                <a:latin typeface="Barlow Condensed Medium" panose="020B0604020202020204" charset="0"/>
                <a:ea typeface="+mn-ea"/>
                <a:cs typeface="+mn-cs"/>
              </a:rPr>
              <a:t>U.S. POSTAL INSPECTION SERVICE</a:t>
            </a:r>
          </a:p>
          <a:p>
            <a:r>
              <a:rPr lang="en-US" sz="3600" b="1" cap="all" dirty="0">
                <a:solidFill>
                  <a:schemeClr val="bg1"/>
                </a:solidFill>
                <a:latin typeface="Barlow Condensed" panose="020B0604020202020204" charset="0"/>
              </a:rPr>
              <a:t>Unsuccessful Completion of BIT </a:t>
            </a:r>
            <a:endParaRPr lang="en-US" sz="4800" b="1" dirty="0">
              <a:solidFill>
                <a:srgbClr val="F8BE21"/>
              </a:solidFill>
              <a:latin typeface="Barlow Condensed Medium" panose="020B0604020202020204" charset="0"/>
              <a:ea typeface="+mn-ea"/>
              <a:cs typeface="+mn-cs"/>
            </a:endParaRPr>
          </a:p>
        </p:txBody>
      </p:sp>
      <p:pic>
        <p:nvPicPr>
          <p:cNvPr id="13" name="Picture 12" descr="A close up of a sign&#10;&#10;Description automatically generated">
            <a:extLst>
              <a:ext uri="{FF2B5EF4-FFF2-40B4-BE49-F238E27FC236}">
                <a16:creationId xmlns:a16="http://schemas.microsoft.com/office/drawing/2014/main" id="{A6743861-9E6F-4519-A559-5CAF9FA5E8B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0040" y="320040"/>
            <a:ext cx="1232262" cy="1232262"/>
          </a:xfrm>
          <a:prstGeom prst="rect">
            <a:avLst/>
          </a:prstGeom>
        </p:spPr>
      </p:pic>
    </p:spTree>
    <p:extLst>
      <p:ext uri="{BB962C8B-B14F-4D97-AF65-F5344CB8AC3E}">
        <p14:creationId xmlns:p14="http://schemas.microsoft.com/office/powerpoint/2010/main" val="787879874"/>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anim calcmode="lin" valueType="num">
                                      <p:cBhvr>
                                        <p:cTn id="8" dur="500" fill="hold"/>
                                        <p:tgtEl>
                                          <p:spTgt spid="17"/>
                                        </p:tgtEl>
                                        <p:attrNameLst>
                                          <p:attrName>ppt_x</p:attrName>
                                        </p:attrNameLst>
                                      </p:cBhvr>
                                      <p:tavLst>
                                        <p:tav tm="0">
                                          <p:val>
                                            <p:strVal val="#ppt_x"/>
                                          </p:val>
                                        </p:tav>
                                        <p:tav tm="100000">
                                          <p:val>
                                            <p:strVal val="#ppt_x"/>
                                          </p:val>
                                        </p:tav>
                                      </p:tavLst>
                                    </p:anim>
                                    <p:anim calcmode="lin" valueType="num">
                                      <p:cBhvr>
                                        <p:cTn id="9" dur="500" fill="hold"/>
                                        <p:tgtEl>
                                          <p:spTgt spid="17"/>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1"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16233B"/>
        </a:solidFill>
        <a:effectLst/>
      </p:bgPr>
    </p:bg>
    <p:spTree>
      <p:nvGrpSpPr>
        <p:cNvPr id="1" name=""/>
        <p:cNvGrpSpPr/>
        <p:nvPr/>
      </p:nvGrpSpPr>
      <p:grpSpPr>
        <a:xfrm>
          <a:off x="0" y="0"/>
          <a:ext cx="0" cy="0"/>
          <a:chOff x="0" y="0"/>
          <a:chExt cx="0" cy="0"/>
        </a:xfrm>
      </p:grpSpPr>
      <p:pic>
        <p:nvPicPr>
          <p:cNvPr id="3" name="Picture 2" descr="A sign on the side of a building&#10;&#10;Description automatically generated">
            <a:extLst>
              <a:ext uri="{FF2B5EF4-FFF2-40B4-BE49-F238E27FC236}">
                <a16:creationId xmlns:a16="http://schemas.microsoft.com/office/drawing/2014/main" id="{CEE3DAE3-371D-3947-89EB-E154B9116C01}"/>
              </a:ext>
            </a:extLst>
          </p:cNvPr>
          <p:cNvPicPr>
            <a:picLocks noChangeAspect="1"/>
          </p:cNvPicPr>
          <p:nvPr/>
        </p:nvPicPr>
        <p:blipFill rotWithShape="1">
          <a:blip r:embed="rId3" cstate="print">
            <a:duotone>
              <a:prstClr val="black"/>
              <a:schemeClr val="accent5">
                <a:tint val="45000"/>
                <a:satMod val="400000"/>
              </a:schemeClr>
            </a:duotone>
            <a:extLst>
              <a:ext uri="{28A0092B-C50C-407E-A947-70E740481C1C}">
                <a14:useLocalDpi xmlns:a14="http://schemas.microsoft.com/office/drawing/2010/main" val="0"/>
              </a:ext>
            </a:extLst>
          </a:blip>
          <a:srcRect/>
          <a:stretch/>
        </p:blipFill>
        <p:spPr>
          <a:xfrm>
            <a:off x="0" y="-1"/>
            <a:ext cx="12192000" cy="6858001"/>
          </a:xfrm>
          <a:prstGeom prst="rect">
            <a:avLst/>
          </a:prstGeom>
        </p:spPr>
      </p:pic>
      <p:sp>
        <p:nvSpPr>
          <p:cNvPr id="23" name="Rectangle 22">
            <a:extLst>
              <a:ext uri="{FF2B5EF4-FFF2-40B4-BE49-F238E27FC236}">
                <a16:creationId xmlns:a16="http://schemas.microsoft.com/office/drawing/2014/main" id="{8A1D31C2-D8A6-8344-9EE6-CB1C43C83058}"/>
              </a:ext>
            </a:extLst>
          </p:cNvPr>
          <p:cNvSpPr/>
          <p:nvPr/>
        </p:nvSpPr>
        <p:spPr>
          <a:xfrm>
            <a:off x="0" y="0"/>
            <a:ext cx="12192000" cy="6858000"/>
          </a:xfrm>
          <a:prstGeom prst="rect">
            <a:avLst/>
          </a:prstGeom>
          <a:solidFill>
            <a:srgbClr val="16233B">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17" name="TextBox 16">
            <a:extLst>
              <a:ext uri="{FF2B5EF4-FFF2-40B4-BE49-F238E27FC236}">
                <a16:creationId xmlns:a16="http://schemas.microsoft.com/office/drawing/2014/main" id="{ADEC915C-DB02-6947-BE6B-DEFEDFD982A4}"/>
              </a:ext>
            </a:extLst>
          </p:cNvPr>
          <p:cNvSpPr txBox="1"/>
          <p:nvPr/>
        </p:nvSpPr>
        <p:spPr>
          <a:xfrm>
            <a:off x="2456165" y="2240279"/>
            <a:ext cx="10308323" cy="439376"/>
          </a:xfrm>
          <a:prstGeom prst="rect">
            <a:avLst/>
          </a:prstGeom>
          <a:noFill/>
        </p:spPr>
        <p:txBody>
          <a:bodyPr wrap="square" lIns="0" tIns="0" rIns="0" bIns="0" rtlCol="0">
            <a:noAutofit/>
          </a:bodyPr>
          <a:lstStyle/>
          <a:p>
            <a:pPr marL="0" marR="0" lvl="0" indent="0" algn="l" defTabSz="914400" rtl="0" eaLnBrk="1" fontAlgn="auto" latinLnBrk="0" hangingPunct="1">
              <a:lnSpc>
                <a:spcPct val="110000"/>
              </a:lnSpc>
              <a:spcBef>
                <a:spcPts val="0"/>
              </a:spcBef>
              <a:spcAft>
                <a:spcPts val="600"/>
              </a:spcAft>
              <a:buClrTx/>
              <a:buSzTx/>
              <a:buFontTx/>
              <a:buNone/>
              <a:tabLst>
                <a:tab pos="2563813" algn="l"/>
              </a:tabLst>
              <a:defRPr/>
            </a:pPr>
            <a:r>
              <a:rPr lang="en-US" sz="9600" b="1" dirty="0">
                <a:solidFill>
                  <a:prstClr val="white"/>
                </a:solidFill>
                <a:latin typeface="Barlow Condensed SemiBold" pitchFamily="2" charset="77"/>
                <a:cs typeface="Arial" panose="020B0604020202020204" pitchFamily="34" charset="0"/>
              </a:rPr>
              <a:t>Any</a:t>
            </a:r>
          </a:p>
          <a:p>
            <a:pPr marL="0" marR="0" lvl="0" indent="0" algn="l" defTabSz="914400" rtl="0" eaLnBrk="1" fontAlgn="auto" latinLnBrk="0" hangingPunct="1">
              <a:lnSpc>
                <a:spcPct val="110000"/>
              </a:lnSpc>
              <a:spcBef>
                <a:spcPts val="0"/>
              </a:spcBef>
              <a:spcAft>
                <a:spcPts val="600"/>
              </a:spcAft>
              <a:buClrTx/>
              <a:buSzTx/>
              <a:buFontTx/>
              <a:buNone/>
              <a:tabLst>
                <a:tab pos="2563813" algn="l"/>
              </a:tabLst>
              <a:defRPr/>
            </a:pPr>
            <a:r>
              <a:rPr kumimoji="0" lang="en-US" sz="9600" b="1" i="0" u="none" strike="noStrike" kern="1200" cap="none" spc="0" normalizeH="0" baseline="0" noProof="0" dirty="0">
                <a:ln>
                  <a:noFill/>
                </a:ln>
                <a:solidFill>
                  <a:prstClr val="white"/>
                </a:solidFill>
                <a:effectLst/>
                <a:uLnTx/>
                <a:uFillTx/>
                <a:latin typeface="Barlow Condensed SemiBold" pitchFamily="2" charset="77"/>
                <a:cs typeface="Arial" panose="020B0604020202020204" pitchFamily="34" charset="0"/>
              </a:rPr>
              <a:t>Questions?</a:t>
            </a:r>
          </a:p>
        </p:txBody>
      </p:sp>
      <p:pic>
        <p:nvPicPr>
          <p:cNvPr id="8" name="Picture 7" descr="A close up of a sign&#10;&#10;Description automatically generated">
            <a:extLst>
              <a:ext uri="{FF2B5EF4-FFF2-40B4-BE49-F238E27FC236}">
                <a16:creationId xmlns:a16="http://schemas.microsoft.com/office/drawing/2014/main" id="{CFD4473D-FCF0-794D-9739-74B2D377C9F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0040" y="320040"/>
            <a:ext cx="1232262" cy="1232262"/>
          </a:xfrm>
          <a:prstGeom prst="rect">
            <a:avLst/>
          </a:prstGeom>
        </p:spPr>
      </p:pic>
      <p:sp>
        <p:nvSpPr>
          <p:cNvPr id="11" name="Parallelogram 10">
            <a:extLst>
              <a:ext uri="{FF2B5EF4-FFF2-40B4-BE49-F238E27FC236}">
                <a16:creationId xmlns:a16="http://schemas.microsoft.com/office/drawing/2014/main" id="{9C054FE3-3528-4A48-A3B6-CD99C3AFFDC8}"/>
              </a:ext>
            </a:extLst>
          </p:cNvPr>
          <p:cNvSpPr/>
          <p:nvPr/>
        </p:nvSpPr>
        <p:spPr>
          <a:xfrm rot="5400000">
            <a:off x="710109" y="3820723"/>
            <a:ext cx="2899973" cy="178460"/>
          </a:xfrm>
          <a:prstGeom prst="parallelogram">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180394526"/>
      </p:ext>
    </p:extLst>
  </p:cSld>
  <p:clrMapOvr>
    <a:masterClrMapping/>
  </p:clrMapOvr>
  <mc:AlternateContent xmlns:mc="http://schemas.openxmlformats.org/markup-compatibility/2006" xmlns:p14="http://schemas.microsoft.com/office/powerpoint/2010/main">
    <mc:Choice Requires="p14">
      <p:transition>
        <p14:pan dir="u"/>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anim calcmode="lin" valueType="num">
                                      <p:cBhvr>
                                        <p:cTn id="8" dur="500" fill="hold"/>
                                        <p:tgtEl>
                                          <p:spTgt spid="17"/>
                                        </p:tgtEl>
                                        <p:attrNameLst>
                                          <p:attrName>ppt_x</p:attrName>
                                        </p:attrNameLst>
                                      </p:cBhvr>
                                      <p:tavLst>
                                        <p:tav tm="0">
                                          <p:val>
                                            <p:strVal val="#ppt_x"/>
                                          </p:val>
                                        </p:tav>
                                        <p:tav tm="100000">
                                          <p:val>
                                            <p:strVal val="#ppt_x"/>
                                          </p:val>
                                        </p:tav>
                                      </p:tavLst>
                                    </p:anim>
                                    <p:anim calcmode="lin" valueType="num">
                                      <p:cBhvr>
                                        <p:cTn id="9" dur="500" fill="hold"/>
                                        <p:tgtEl>
                                          <p:spTgt spid="17"/>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wipe(left)">
                                      <p:cBhvr>
                                        <p:cTn id="1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2EF898A-A312-1544-B184-5B1D414B703D}"/>
              </a:ext>
            </a:extLst>
          </p:cNvPr>
          <p:cNvSpPr/>
          <p:nvPr/>
        </p:nvSpPr>
        <p:spPr>
          <a:xfrm>
            <a:off x="-5" y="5797119"/>
            <a:ext cx="12191999" cy="1060881"/>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pic>
        <p:nvPicPr>
          <p:cNvPr id="9" name="Graphic 8">
            <a:extLst>
              <a:ext uri="{FF2B5EF4-FFF2-40B4-BE49-F238E27FC236}">
                <a16:creationId xmlns:a16="http://schemas.microsoft.com/office/drawing/2014/main" id="{BE31C6D6-6AAE-4F48-A28E-083E37B4707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64160" y="4879789"/>
            <a:ext cx="12720320" cy="1315218"/>
          </a:xfrm>
          <a:prstGeom prst="rect">
            <a:avLst/>
          </a:prstGeom>
        </p:spPr>
      </p:pic>
      <p:pic>
        <p:nvPicPr>
          <p:cNvPr id="30" name="USPIS_Video_AboutUs_1920x1080" descr="USPIS_Video_AboutUs_1920x1080">
            <a:hlinkClick r:id="" action="ppaction://media"/>
            <a:extLst>
              <a:ext uri="{FF2B5EF4-FFF2-40B4-BE49-F238E27FC236}">
                <a16:creationId xmlns:a16="http://schemas.microsoft.com/office/drawing/2014/main" id="{188D5132-4E2F-964E-9B57-0FF9467BA769}"/>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7"/>
          <a:srcRect t="4186" b="15538"/>
          <a:stretch/>
        </p:blipFill>
        <p:spPr>
          <a:xfrm>
            <a:off x="4763" y="291737"/>
            <a:ext cx="12192000" cy="5505382"/>
          </a:xfrm>
          <a:prstGeom prst="rect">
            <a:avLst/>
          </a:prstGeom>
        </p:spPr>
      </p:pic>
      <p:sp>
        <p:nvSpPr>
          <p:cNvPr id="5" name="Rectangle 4">
            <a:extLst>
              <a:ext uri="{FF2B5EF4-FFF2-40B4-BE49-F238E27FC236}">
                <a16:creationId xmlns:a16="http://schemas.microsoft.com/office/drawing/2014/main" id="{2AB9D053-2793-6E4C-968C-E2CB69133930}"/>
              </a:ext>
            </a:extLst>
          </p:cNvPr>
          <p:cNvSpPr/>
          <p:nvPr/>
        </p:nvSpPr>
        <p:spPr>
          <a:xfrm>
            <a:off x="1" y="1"/>
            <a:ext cx="12187236" cy="5797118"/>
          </a:xfrm>
          <a:prstGeom prst="rect">
            <a:avLst/>
          </a:prstGeom>
          <a:solidFill>
            <a:srgbClr val="17233B">
              <a:alpha val="6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4" name="Rectangle 3">
            <a:extLst>
              <a:ext uri="{FF2B5EF4-FFF2-40B4-BE49-F238E27FC236}">
                <a16:creationId xmlns:a16="http://schemas.microsoft.com/office/drawing/2014/main" id="{1161FBA1-F888-914C-AF1D-1608D26265B8}"/>
              </a:ext>
            </a:extLst>
          </p:cNvPr>
          <p:cNvSpPr/>
          <p:nvPr/>
        </p:nvSpPr>
        <p:spPr>
          <a:xfrm>
            <a:off x="-4" y="0"/>
            <a:ext cx="12192004" cy="291737"/>
          </a:xfrm>
          <a:prstGeom prst="rect">
            <a:avLst/>
          </a:prstGeom>
          <a:solidFill>
            <a:srgbClr val="F8BE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grpSp>
        <p:nvGrpSpPr>
          <p:cNvPr id="13" name="Group 12">
            <a:extLst>
              <a:ext uri="{FF2B5EF4-FFF2-40B4-BE49-F238E27FC236}">
                <a16:creationId xmlns:a16="http://schemas.microsoft.com/office/drawing/2014/main" id="{18574C8B-7C1D-C149-BABC-AF1787879F7A}"/>
              </a:ext>
            </a:extLst>
          </p:cNvPr>
          <p:cNvGrpSpPr/>
          <p:nvPr/>
        </p:nvGrpSpPr>
        <p:grpSpPr>
          <a:xfrm>
            <a:off x="-3" y="-678654"/>
            <a:ext cx="2590580" cy="442348"/>
            <a:chOff x="-3" y="-678654"/>
            <a:chExt cx="2590580" cy="442348"/>
          </a:xfrm>
        </p:grpSpPr>
        <p:sp>
          <p:nvSpPr>
            <p:cNvPr id="14" name="Rectangle 13">
              <a:extLst>
                <a:ext uri="{FF2B5EF4-FFF2-40B4-BE49-F238E27FC236}">
                  <a16:creationId xmlns:a16="http://schemas.microsoft.com/office/drawing/2014/main" id="{9FF8CCB6-084C-2241-8F5D-8DD0B63E7268}"/>
                </a:ext>
              </a:extLst>
            </p:cNvPr>
            <p:cNvSpPr/>
            <p:nvPr/>
          </p:nvSpPr>
          <p:spPr>
            <a:xfrm>
              <a:off x="-3" y="-678654"/>
              <a:ext cx="2590580" cy="4423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15" name="Rectangle 14">
              <a:extLst>
                <a:ext uri="{FF2B5EF4-FFF2-40B4-BE49-F238E27FC236}">
                  <a16:creationId xmlns:a16="http://schemas.microsoft.com/office/drawing/2014/main" id="{008C50BA-C8B3-9D45-A998-25E775CCFA9B}"/>
                </a:ext>
              </a:extLst>
            </p:cNvPr>
            <p:cNvSpPr/>
            <p:nvPr/>
          </p:nvSpPr>
          <p:spPr>
            <a:xfrm>
              <a:off x="71645" y="-615724"/>
              <a:ext cx="308765" cy="308765"/>
            </a:xfrm>
            <a:prstGeom prst="rect">
              <a:avLst/>
            </a:prstGeom>
            <a:solidFill>
              <a:srgbClr val="F8BE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6" name="Rectangle 15">
              <a:extLst>
                <a:ext uri="{FF2B5EF4-FFF2-40B4-BE49-F238E27FC236}">
                  <a16:creationId xmlns:a16="http://schemas.microsoft.com/office/drawing/2014/main" id="{9E05B9A9-0A57-9644-ADFC-3BF358D73D70}"/>
                </a:ext>
              </a:extLst>
            </p:cNvPr>
            <p:cNvSpPr/>
            <p:nvPr/>
          </p:nvSpPr>
          <p:spPr>
            <a:xfrm>
              <a:off x="492782" y="-615724"/>
              <a:ext cx="308765" cy="308765"/>
            </a:xfrm>
            <a:prstGeom prst="rect">
              <a:avLst/>
            </a:prstGeom>
            <a:solidFill>
              <a:srgbClr val="0917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17" name="Rectangle 16">
              <a:extLst>
                <a:ext uri="{FF2B5EF4-FFF2-40B4-BE49-F238E27FC236}">
                  <a16:creationId xmlns:a16="http://schemas.microsoft.com/office/drawing/2014/main" id="{447643E8-1595-2445-9174-35A91F2E3C75}"/>
                </a:ext>
              </a:extLst>
            </p:cNvPr>
            <p:cNvSpPr/>
            <p:nvPr/>
          </p:nvSpPr>
          <p:spPr>
            <a:xfrm>
              <a:off x="913919" y="-615724"/>
              <a:ext cx="308765" cy="308765"/>
            </a:xfrm>
            <a:prstGeom prst="rect">
              <a:avLst/>
            </a:prstGeom>
            <a:solidFill>
              <a:srgbClr val="1723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18" name="Rectangle 17">
              <a:extLst>
                <a:ext uri="{FF2B5EF4-FFF2-40B4-BE49-F238E27FC236}">
                  <a16:creationId xmlns:a16="http://schemas.microsoft.com/office/drawing/2014/main" id="{E1163ED0-0D6E-9A4C-B317-CB969E2B0368}"/>
                </a:ext>
              </a:extLst>
            </p:cNvPr>
            <p:cNvSpPr/>
            <p:nvPr/>
          </p:nvSpPr>
          <p:spPr>
            <a:xfrm>
              <a:off x="1335056" y="-615724"/>
              <a:ext cx="308765" cy="308765"/>
            </a:xfrm>
            <a:prstGeom prst="rect">
              <a:avLst/>
            </a:prstGeom>
            <a:solidFill>
              <a:srgbClr val="B3B3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19" name="Rectangle 18">
              <a:extLst>
                <a:ext uri="{FF2B5EF4-FFF2-40B4-BE49-F238E27FC236}">
                  <a16:creationId xmlns:a16="http://schemas.microsoft.com/office/drawing/2014/main" id="{7E1D40B3-BEE5-F447-8B00-D78A2B55D181}"/>
                </a:ext>
              </a:extLst>
            </p:cNvPr>
            <p:cNvSpPr/>
            <p:nvPr/>
          </p:nvSpPr>
          <p:spPr>
            <a:xfrm>
              <a:off x="1756193" y="-615724"/>
              <a:ext cx="308765" cy="30876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20" name="Rectangle 19">
              <a:extLst>
                <a:ext uri="{FF2B5EF4-FFF2-40B4-BE49-F238E27FC236}">
                  <a16:creationId xmlns:a16="http://schemas.microsoft.com/office/drawing/2014/main" id="{CCE12C5D-D980-154E-A4CC-02EA6652D629}"/>
                </a:ext>
              </a:extLst>
            </p:cNvPr>
            <p:cNvSpPr/>
            <p:nvPr/>
          </p:nvSpPr>
          <p:spPr>
            <a:xfrm>
              <a:off x="2177330" y="-615724"/>
              <a:ext cx="308765" cy="308765"/>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grpSp>
      <p:pic>
        <p:nvPicPr>
          <p:cNvPr id="29" name="Picture 28" descr="A close up of a sign&#10;&#10;Description automatically generated">
            <a:extLst>
              <a:ext uri="{FF2B5EF4-FFF2-40B4-BE49-F238E27FC236}">
                <a16:creationId xmlns:a16="http://schemas.microsoft.com/office/drawing/2014/main" id="{8EA16684-9010-C84A-8636-CB332236975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908713" y="1915886"/>
            <a:ext cx="2374554" cy="2346616"/>
          </a:xfrm>
          <a:prstGeom prst="rect">
            <a:avLst/>
          </a:prstGeom>
        </p:spPr>
      </p:pic>
      <p:grpSp>
        <p:nvGrpSpPr>
          <p:cNvPr id="21" name="Group 20">
            <a:extLst>
              <a:ext uri="{FF2B5EF4-FFF2-40B4-BE49-F238E27FC236}">
                <a16:creationId xmlns:a16="http://schemas.microsoft.com/office/drawing/2014/main" id="{8AA48E83-9D24-408F-A200-C7D97E06DACF}"/>
              </a:ext>
            </a:extLst>
          </p:cNvPr>
          <p:cNvGrpSpPr/>
          <p:nvPr/>
        </p:nvGrpSpPr>
        <p:grpSpPr>
          <a:xfrm>
            <a:off x="9670037" y="6359247"/>
            <a:ext cx="2073743" cy="334512"/>
            <a:chOff x="3525608" y="3646365"/>
            <a:chExt cx="2073743" cy="334512"/>
          </a:xfrm>
        </p:grpSpPr>
        <p:pic>
          <p:nvPicPr>
            <p:cNvPr id="22" name="Picture 21" descr="cid:image008.png@01D6196F.7B2820E0">
              <a:extLst>
                <a:ext uri="{FF2B5EF4-FFF2-40B4-BE49-F238E27FC236}">
                  <a16:creationId xmlns:a16="http://schemas.microsoft.com/office/drawing/2014/main" id="{D6930759-225F-4014-A672-D1549980BE82}"/>
                </a:ext>
              </a:extLst>
            </p:cNvPr>
            <p:cNvPicPr>
              <a:picLocks noChangeAspect="1" noChangeArrowheads="1"/>
            </p:cNvPicPr>
            <p:nvPr/>
          </p:nvPicPr>
          <p:blipFill>
            <a:blip r:embed="rId9" r:link="rId10">
              <a:extLst>
                <a:ext uri="{28A0092B-C50C-407E-A947-70E740481C1C}">
                  <a14:useLocalDpi xmlns:a14="http://schemas.microsoft.com/office/drawing/2010/main" val="0"/>
                </a:ext>
              </a:extLst>
            </a:blip>
            <a:srcRect/>
            <a:stretch>
              <a:fillRect/>
            </a:stretch>
          </p:blipFill>
          <p:spPr bwMode="auto">
            <a:xfrm>
              <a:off x="3525608" y="3646365"/>
              <a:ext cx="334512" cy="334512"/>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2" descr="cid:image009.png@01D6196F.7B2820E0">
              <a:extLst>
                <a:ext uri="{FF2B5EF4-FFF2-40B4-BE49-F238E27FC236}">
                  <a16:creationId xmlns:a16="http://schemas.microsoft.com/office/drawing/2014/main" id="{D2E42548-7B0D-4B2F-A8AF-C733583150D1}"/>
                </a:ext>
              </a:extLst>
            </p:cNvPr>
            <p:cNvPicPr>
              <a:picLocks noChangeAspect="1" noChangeArrowheads="1"/>
            </p:cNvPicPr>
            <p:nvPr/>
          </p:nvPicPr>
          <p:blipFill>
            <a:blip r:embed="rId11" r:link="rId12">
              <a:extLst>
                <a:ext uri="{28A0092B-C50C-407E-A947-70E740481C1C}">
                  <a14:useLocalDpi xmlns:a14="http://schemas.microsoft.com/office/drawing/2010/main" val="0"/>
                </a:ext>
              </a:extLst>
            </a:blip>
            <a:srcRect/>
            <a:stretch>
              <a:fillRect/>
            </a:stretch>
          </p:blipFill>
          <p:spPr bwMode="auto">
            <a:xfrm>
              <a:off x="4001714" y="3665984"/>
              <a:ext cx="295275" cy="295275"/>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3" descr="cid:image010.png@01D6196F.7B2820E0">
              <a:extLst>
                <a:ext uri="{FF2B5EF4-FFF2-40B4-BE49-F238E27FC236}">
                  <a16:creationId xmlns:a16="http://schemas.microsoft.com/office/drawing/2014/main" id="{E7B51628-305D-43F9-8ABC-AF1D82053735}"/>
                </a:ext>
              </a:extLst>
            </p:cNvPr>
            <p:cNvPicPr>
              <a:picLocks noChangeAspect="1" noChangeArrowheads="1"/>
            </p:cNvPicPr>
            <p:nvPr/>
          </p:nvPicPr>
          <p:blipFill>
            <a:blip r:embed="rId13" r:link="rId14">
              <a:extLst>
                <a:ext uri="{28A0092B-C50C-407E-A947-70E740481C1C}">
                  <a14:useLocalDpi xmlns:a14="http://schemas.microsoft.com/office/drawing/2010/main" val="0"/>
                </a:ext>
              </a:extLst>
            </a:blip>
            <a:srcRect/>
            <a:stretch>
              <a:fillRect/>
            </a:stretch>
          </p:blipFill>
          <p:spPr bwMode="auto">
            <a:xfrm>
              <a:off x="4429698" y="3665984"/>
              <a:ext cx="295275" cy="295275"/>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4" descr="cid:image011.png@01D6196F.7B2820E0">
              <a:extLst>
                <a:ext uri="{FF2B5EF4-FFF2-40B4-BE49-F238E27FC236}">
                  <a16:creationId xmlns:a16="http://schemas.microsoft.com/office/drawing/2014/main" id="{F015FC75-151B-4B1B-8EF4-06F6554A007D}"/>
                </a:ext>
              </a:extLst>
            </p:cNvPr>
            <p:cNvPicPr>
              <a:picLocks noChangeAspect="1" noChangeArrowheads="1"/>
            </p:cNvPicPr>
            <p:nvPr/>
          </p:nvPicPr>
          <p:blipFill>
            <a:blip r:embed="rId15" r:link="rId16">
              <a:extLst>
                <a:ext uri="{28A0092B-C50C-407E-A947-70E740481C1C}">
                  <a14:useLocalDpi xmlns:a14="http://schemas.microsoft.com/office/drawing/2010/main" val="0"/>
                </a:ext>
              </a:extLst>
            </a:blip>
            <a:srcRect/>
            <a:stretch>
              <a:fillRect/>
            </a:stretch>
          </p:blipFill>
          <p:spPr bwMode="auto">
            <a:xfrm>
              <a:off x="4857682" y="3665984"/>
              <a:ext cx="295275" cy="295275"/>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5" descr="cid:image012.png@01D6196F.7B2820E0">
              <a:extLst>
                <a:ext uri="{FF2B5EF4-FFF2-40B4-BE49-F238E27FC236}">
                  <a16:creationId xmlns:a16="http://schemas.microsoft.com/office/drawing/2014/main" id="{3D98E121-2A93-45FC-B3F1-4E6FD31A257C}"/>
                </a:ext>
              </a:extLst>
            </p:cNvPr>
            <p:cNvPicPr>
              <a:picLocks noChangeAspect="1" noChangeArrowheads="1"/>
            </p:cNvPicPr>
            <p:nvPr/>
          </p:nvPicPr>
          <p:blipFill>
            <a:blip r:embed="rId17" r:link="rId18">
              <a:extLst>
                <a:ext uri="{28A0092B-C50C-407E-A947-70E740481C1C}">
                  <a14:useLocalDpi xmlns:a14="http://schemas.microsoft.com/office/drawing/2010/main" val="0"/>
                </a:ext>
              </a:extLst>
            </a:blip>
            <a:srcRect/>
            <a:stretch>
              <a:fillRect/>
            </a:stretch>
          </p:blipFill>
          <p:spPr bwMode="auto">
            <a:xfrm>
              <a:off x="5294551" y="3661221"/>
              <a:ext cx="304800" cy="304800"/>
            </a:xfrm>
            <a:prstGeom prst="rect">
              <a:avLst/>
            </a:prstGeom>
            <a:noFill/>
            <a:extLst>
              <a:ext uri="{909E8E84-426E-40DD-AFC4-6F175D3DCCD1}">
                <a14:hiddenFill xmlns:a14="http://schemas.microsoft.com/office/drawing/2010/main">
                  <a:solidFill>
                    <a:srgbClr val="FFFFFF"/>
                  </a:solidFill>
                </a14:hiddenFill>
              </a:ext>
            </a:extLst>
          </p:spPr>
        </p:pic>
      </p:grpSp>
      <p:sp>
        <p:nvSpPr>
          <p:cNvPr id="27" name="TextBox 26">
            <a:extLst>
              <a:ext uri="{FF2B5EF4-FFF2-40B4-BE49-F238E27FC236}">
                <a16:creationId xmlns:a16="http://schemas.microsoft.com/office/drawing/2014/main" id="{D4B6E196-C26E-450B-AA5B-22FB9781025C}"/>
              </a:ext>
            </a:extLst>
          </p:cNvPr>
          <p:cNvSpPr txBox="1"/>
          <p:nvPr/>
        </p:nvSpPr>
        <p:spPr>
          <a:xfrm>
            <a:off x="262647" y="6238634"/>
            <a:ext cx="9960434" cy="455125"/>
          </a:xfrm>
          <a:prstGeom prst="rect">
            <a:avLst/>
          </a:prstGeom>
          <a:noFill/>
        </p:spPr>
        <p:txBody>
          <a:bodyPr wrap="square">
            <a:spAutoFit/>
          </a:bodyPr>
          <a:lstStyle/>
          <a:p>
            <a:pPr eaLnBrk="1" hangingPunct="1">
              <a:lnSpc>
                <a:spcPct val="150000"/>
              </a:lnSpc>
              <a:spcBef>
                <a:spcPct val="0"/>
              </a:spcBef>
              <a:buFontTx/>
              <a:buNone/>
            </a:pPr>
            <a:r>
              <a:rPr lang="en-US" altLang="en-US" sz="1800" b="1" dirty="0">
                <a:solidFill>
                  <a:srgbClr val="17233B"/>
                </a:solidFill>
                <a:latin typeface="Arial Narrow" panose="020B0606020202030204" pitchFamily="34" charset="0"/>
              </a:rPr>
              <a:t>For more information go to </a:t>
            </a:r>
            <a:r>
              <a:rPr lang="en-US" altLang="en-US" sz="1800" b="1" i="1" dirty="0">
                <a:solidFill>
                  <a:srgbClr val="17233B"/>
                </a:solidFill>
                <a:latin typeface="Arial Narrow" panose="020B0606020202030204" pitchFamily="34" charset="0"/>
                <a:hlinkClick r:id="rId19">
                  <a:extLst>
                    <a:ext uri="{A12FA001-AC4F-418D-AE19-62706E023703}">
                      <ahyp:hlinkClr xmlns:ahyp="http://schemas.microsoft.com/office/drawing/2018/hyperlinkcolor" val="tx"/>
                    </a:ext>
                  </a:extLst>
                </a:hlinkClick>
              </a:rPr>
              <a:t>www.uspis.gov</a:t>
            </a:r>
            <a:r>
              <a:rPr lang="en-US" altLang="en-US" b="1" i="1" dirty="0">
                <a:solidFill>
                  <a:srgbClr val="17233B"/>
                </a:solidFill>
                <a:latin typeface="Arial Narrow" panose="020B0606020202030204" pitchFamily="34" charset="0"/>
              </a:rPr>
              <a:t>  			  	           </a:t>
            </a:r>
            <a:r>
              <a:rPr lang="en-US" altLang="en-US" sz="1800" b="1" dirty="0">
                <a:solidFill>
                  <a:srgbClr val="17233B"/>
                </a:solidFill>
                <a:latin typeface="Arial Narrow" panose="020B0606020202030204" pitchFamily="34" charset="0"/>
              </a:rPr>
              <a:t>Follow us on: </a:t>
            </a:r>
          </a:p>
        </p:txBody>
      </p:sp>
    </p:spTree>
    <p:extLst>
      <p:ext uri="{BB962C8B-B14F-4D97-AF65-F5344CB8AC3E}">
        <p14:creationId xmlns:p14="http://schemas.microsoft.com/office/powerpoint/2010/main" val="269192435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1000" fill="hold"/>
                                        <p:tgtEl>
                                          <p:spTgt spid="29"/>
                                        </p:tgtEl>
                                        <p:attrNameLst>
                                          <p:attrName>ppt_w</p:attrName>
                                        </p:attrNameLst>
                                      </p:cBhvr>
                                      <p:tavLst>
                                        <p:tav tm="0">
                                          <p:val>
                                            <p:fltVal val="0"/>
                                          </p:val>
                                        </p:tav>
                                        <p:tav tm="100000">
                                          <p:val>
                                            <p:strVal val="#ppt_w"/>
                                          </p:val>
                                        </p:tav>
                                      </p:tavLst>
                                    </p:anim>
                                    <p:anim calcmode="lin" valueType="num">
                                      <p:cBhvr>
                                        <p:cTn id="8" dur="1000" fill="hold"/>
                                        <p:tgtEl>
                                          <p:spTgt spid="29"/>
                                        </p:tgtEl>
                                        <p:attrNameLst>
                                          <p:attrName>ppt_h</p:attrName>
                                        </p:attrNameLst>
                                      </p:cBhvr>
                                      <p:tavLst>
                                        <p:tav tm="0">
                                          <p:val>
                                            <p:fltVal val="0"/>
                                          </p:val>
                                        </p:tav>
                                        <p:tav tm="100000">
                                          <p:val>
                                            <p:strVal val="#ppt_h"/>
                                          </p:val>
                                        </p:tav>
                                      </p:tavLst>
                                    </p:anim>
                                    <p:anim calcmode="lin" valueType="num">
                                      <p:cBhvr>
                                        <p:cTn id="9" dur="1000" fill="hold"/>
                                        <p:tgtEl>
                                          <p:spTgt spid="29"/>
                                        </p:tgtEl>
                                        <p:attrNameLst>
                                          <p:attrName>style.rotation</p:attrName>
                                        </p:attrNameLst>
                                      </p:cBhvr>
                                      <p:tavLst>
                                        <p:tav tm="0">
                                          <p:val>
                                            <p:fltVal val="90"/>
                                          </p:val>
                                        </p:tav>
                                        <p:tav tm="100000">
                                          <p:val>
                                            <p:fltVal val="0"/>
                                          </p:val>
                                        </p:tav>
                                      </p:tavLst>
                                    </p:anim>
                                    <p:animEffect transition="in" filter="fade">
                                      <p:cBhvr>
                                        <p:cTn id="10" dur="1000"/>
                                        <p:tgtEl>
                                          <p:spTgt spid="29"/>
                                        </p:tgtEl>
                                      </p:cBhvr>
                                    </p:animEffect>
                                  </p:childTnLst>
                                </p:cTn>
                              </p:par>
                              <p:par>
                                <p:cTn id="11" presetID="1" presetClass="mediacall" presetSubtype="0" fill="hold" nodeType="withEffect">
                                  <p:stCondLst>
                                    <p:cond delay="0"/>
                                  </p:stCondLst>
                                  <p:childTnLst>
                                    <p:cmd type="call" cmd="playFrom(0.0)">
                                      <p:cBhvr>
                                        <p:cTn id="12" dur="14605" fill="hold"/>
                                        <p:tgtEl>
                                          <p:spTgt spid="3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3" repeatCount="indefinite" fill="hold" display="0">
                  <p:stCondLst>
                    <p:cond delay="indefinite"/>
                  </p:stCondLst>
                </p:cTn>
                <p:tgtEl>
                  <p:spTgt spid="30"/>
                </p:tgtEl>
              </p:cMediaNode>
            </p:video>
            <p:seq concurrent="1" nextAc="seek">
              <p:cTn id="14" restart="whenNotActive" fill="hold" evtFilter="cancelBubble" nodeType="interactiveSeq">
                <p:stCondLst>
                  <p:cond evt="onClick" delay="0">
                    <p:tgtEl>
                      <p:spTgt spid="30"/>
                    </p:tgtEl>
                  </p:cond>
                </p:stCondLst>
                <p:endSync evt="end" delay="0">
                  <p:rtn val="all"/>
                </p:endSync>
                <p:childTnLst>
                  <p:par>
                    <p:cTn id="15" fill="hold">
                      <p:stCondLst>
                        <p:cond delay="0"/>
                      </p:stCondLst>
                      <p:childTnLst>
                        <p:par>
                          <p:cTn id="16" fill="hold">
                            <p:stCondLst>
                              <p:cond delay="0"/>
                            </p:stCondLst>
                            <p:childTnLst>
                              <p:par>
                                <p:cTn id="17" presetID="2" presetClass="mediacall" presetSubtype="0" fill="hold" nodeType="clickEffect">
                                  <p:stCondLst>
                                    <p:cond delay="0"/>
                                  </p:stCondLst>
                                  <p:childTnLst>
                                    <p:cmd type="call" cmd="togglePause">
                                      <p:cBhvr>
                                        <p:cTn id="18" dur="1" fill="hold"/>
                                        <p:tgtEl>
                                          <p:spTgt spid="30"/>
                                        </p:tgtEl>
                                      </p:cBhvr>
                                    </p:cmd>
                                  </p:childTnLst>
                                </p:cTn>
                              </p:par>
                            </p:childTnLst>
                          </p:cTn>
                        </p:par>
                      </p:childTnLst>
                    </p:cTn>
                  </p:par>
                </p:childTnLst>
              </p:cTn>
              <p:nextCondLst>
                <p:cond evt="onClick" delay="0">
                  <p:tgtEl>
                    <p:spTgt spid="30"/>
                  </p:tgtEl>
                </p:cond>
              </p:nextCondLst>
            </p:seq>
          </p:childTnLst>
        </p:cTn>
      </p:par>
    </p:tn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71A1C995B705644874C0ABB1920C6D3" ma:contentTypeVersion="1" ma:contentTypeDescription="Create a new document." ma:contentTypeScope="" ma:versionID="508e3d7f8184651b3e84cdb4bdfc45ad">
  <xsd:schema xmlns:xsd="http://www.w3.org/2001/XMLSchema" xmlns:xs="http://www.w3.org/2001/XMLSchema" xmlns:p="http://schemas.microsoft.com/office/2006/metadata/properties" xmlns:ns1="http://schemas.microsoft.com/sharepoint/v3" targetNamespace="http://schemas.microsoft.com/office/2006/metadata/properties" ma:root="true" ma:fieldsID="47702c99b0592ceb5bf7269db54c0d10"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 ma:hidden="true" ma:internalName="PublishingStartDate">
      <xsd:simpleType>
        <xsd:restriction base="dms:Unknown"/>
      </xsd:simpleType>
    </xsd:element>
    <xsd:element name="PublishingExpirationDate" ma:index="9" nillable="true" ma:displayName="Scheduling End Date" ma:description=""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7B0BCCF-F44B-428A-8341-7D712C23C87F}">
  <ds:schemaRefs>
    <ds:schemaRef ds:uri="http://purl.org/dc/terms/"/>
    <ds:schemaRef ds:uri="http://schemas.openxmlformats.org/package/2006/metadata/core-properties"/>
    <ds:schemaRef ds:uri="http://purl.org/dc/dcmitype/"/>
    <ds:schemaRef ds:uri="http://schemas.microsoft.com/office/infopath/2007/PartnerControls"/>
    <ds:schemaRef ds:uri="http://schemas.microsoft.com/office/2006/documentManagement/types"/>
    <ds:schemaRef ds:uri="http://purl.org/dc/elements/1.1/"/>
    <ds:schemaRef ds:uri="http://schemas.microsoft.com/office/2006/metadata/properties"/>
    <ds:schemaRef ds:uri="http://schemas.microsoft.com/sharepoint/v3"/>
    <ds:schemaRef ds:uri="http://www.w3.org/XML/1998/namespace"/>
  </ds:schemaRefs>
</ds:datastoreItem>
</file>

<file path=customXml/itemProps2.xml><?xml version="1.0" encoding="utf-8"?>
<ds:datastoreItem xmlns:ds="http://schemas.openxmlformats.org/officeDocument/2006/customXml" ds:itemID="{6992AD67-5A97-4739-8FCA-C57694DCBB76}">
  <ds:schemaRefs>
    <ds:schemaRef ds:uri="http://schemas.microsoft.com/sharepoint/v3/contenttype/forms"/>
  </ds:schemaRefs>
</ds:datastoreItem>
</file>

<file path=customXml/itemProps3.xml><?xml version="1.0" encoding="utf-8"?>
<ds:datastoreItem xmlns:ds="http://schemas.openxmlformats.org/officeDocument/2006/customXml" ds:itemID="{E58D0560-908B-4ECF-9C1F-FBC875E24ED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f9aa5788-eb33-4a49-8ad0-76101910cac3}" enabled="0" method="" siteId="{f9aa5788-eb33-4a49-8ad0-76101910cac3}" removed="1"/>
</clbl:labelList>
</file>

<file path=docProps/app.xml><?xml version="1.0" encoding="utf-8"?>
<Properties xmlns="http://schemas.openxmlformats.org/officeDocument/2006/extended-properties" xmlns:vt="http://schemas.openxmlformats.org/officeDocument/2006/docPropsVTypes">
  <TotalTime>1190</TotalTime>
  <Words>2286</Words>
  <Application>Microsoft Office PowerPoint</Application>
  <PresentationFormat>Widescreen</PresentationFormat>
  <Paragraphs>267</Paragraphs>
  <Slides>22</Slides>
  <Notes>22</Notes>
  <HiddenSlides>0</HiddenSlides>
  <MMClips>3</MMClips>
  <ScaleCrop>false</ScaleCrop>
  <HeadingPairs>
    <vt:vector size="8" baseType="variant">
      <vt:variant>
        <vt:lpstr>Fonts Used</vt:lpstr>
      </vt:variant>
      <vt:variant>
        <vt:i4>6</vt:i4>
      </vt:variant>
      <vt:variant>
        <vt:lpstr>Theme</vt:lpstr>
      </vt:variant>
      <vt:variant>
        <vt:i4>2</vt:i4>
      </vt:variant>
      <vt:variant>
        <vt:lpstr>Slide Titles</vt:lpstr>
      </vt:variant>
      <vt:variant>
        <vt:i4>22</vt:i4>
      </vt:variant>
      <vt:variant>
        <vt:lpstr>Custom Shows</vt:lpstr>
      </vt:variant>
      <vt:variant>
        <vt:i4>8</vt:i4>
      </vt:variant>
    </vt:vector>
  </HeadingPairs>
  <TitlesOfParts>
    <vt:vector size="38" baseType="lpstr">
      <vt:lpstr>Barlow Condensed Medium</vt:lpstr>
      <vt:lpstr>Calibri</vt:lpstr>
      <vt:lpstr>Barlow Condensed</vt:lpstr>
      <vt:lpstr>Barlow Condensed SemiBold</vt:lpstr>
      <vt:lpstr>Arial</vt:lpstr>
      <vt:lpstr>Arial Narrow</vt:lpstr>
      <vt:lpstr>1_Office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Narcotics</vt:lpstr>
      <vt:lpstr>Dangerous Mail</vt:lpstr>
      <vt:lpstr>Mail Fraud</vt:lpstr>
      <vt:lpstr>Violent Crimes</vt:lpstr>
      <vt:lpstr>Natural Disasters</vt:lpstr>
      <vt:lpstr>Mail Theft</vt:lpstr>
      <vt:lpstr>Introduction</vt:lpstr>
      <vt:lpstr>Closing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Badani, Leslie (WAS-PWT)</dc:creator>
  <cp:lastModifiedBy>Wright, Michael D - Washington, DC - Contractor</cp:lastModifiedBy>
  <cp:revision>71</cp:revision>
  <dcterms:created xsi:type="dcterms:W3CDTF">2020-05-12T18:15:25Z</dcterms:created>
  <dcterms:modified xsi:type="dcterms:W3CDTF">2024-03-12T12:02:44Z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0x010100771A1C995B705644874C0ABB1920C6D3</vt:lpwstr>
  </property>
</Properties>
</file>